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core0.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officedocument/2006/relationships/metadata/core-properties" Target="docProps/core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 id="2147483652" r:id="rId3"/>
  </p:sldMasterIdLst>
  <p:sldIdLst>
    <p:sldId id="256" r:id="rId4"/>
    <p:sldId id="257" r:id="rId5"/>
    <p:sldId id="258" r:id="rId6"/>
    <p:sldId id="259" r:id="rId7"/>
    <p:sldId id="260" r:id="rId8"/>
    <p:sldId id="261" r:id="rId9"/>
    <p:sldId id="262" r:id="rId10"/>
    <p:sldId id="263" r:id="rId11"/>
    <p:sldId id="264" r:id="rId12"/>
    <p:sldId id="265" r:id="rId13"/>
  </p:sldIdLst>
  <p:sldSz cx="12193588" cy="6858000"/>
  <p:notesSz cx="12193588" cy="6858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821"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Default">
    <p:spTree>
      <p:nvGrpSpPr>
        <p:cNvPr id="1" name=""/>
        <p:cNvGrpSpPr/>
        <p:nvPr/>
      </p:nvGrpSpPr>
      <p:grpSpPr>
        <a:xfrm>
          <a:off x="0" y="0"/>
          <a:ext cx="0" cy="0"/>
          <a:chOff x="0" y="0"/>
          <a:chExt cx="0" cy="0"/>
        </a:xfrm>
      </p:grpSpPr>
      <p:sp>
        <p:nvSpPr>
          <p:cNvPr id="2" name="PlaceHolder 1"/>
          <p:cNvSpPr>
            <a:spLocks noGrp="1"/>
          </p:cNvSpPr>
          <p:nvPr>
            <p:ph type="ftr" idx="1"/>
          </p:nvPr>
        </p:nvSpPr>
        <p:spPr/>
        <p:txBody>
          <a:bodyPr/>
          <a:lstStyle/>
          <a:p>
            <a:r>
              <a:t>Footer</a:t>
            </a:r>
          </a:p>
        </p:txBody>
      </p:sp>
      <p:sp>
        <p:nvSpPr>
          <p:cNvPr id="3" name="PlaceHolder 2"/>
          <p:cNvSpPr>
            <a:spLocks noGrp="1"/>
          </p:cNvSpPr>
          <p:nvPr>
            <p:ph type="sldNum" idx="3"/>
          </p:nvPr>
        </p:nvSpPr>
        <p:spPr/>
        <p:txBody>
          <a:bodyPr/>
          <a:lstStyle/>
          <a:p>
            <a:fld id="{2CF64DD5-429C-4C01-8465-9EF00B56FF3D}" type="slidenum">
              <a:t>‹#›</a:t>
            </a:fld>
            <a:endParaRPr/>
          </a:p>
        </p:txBody>
      </p:sp>
      <p:sp>
        <p:nvSpPr>
          <p:cNvPr id="4" name="PlaceHolder 3"/>
          <p:cNvSpPr>
            <a:spLocks noGrp="1"/>
          </p:cNvSpPr>
          <p:nvPr>
            <p:ph type="dt" idx="2"/>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Title1">
    <p:spTree>
      <p:nvGrpSpPr>
        <p:cNvPr id="1" name=""/>
        <p:cNvGrpSpPr/>
        <p:nvPr/>
      </p:nvGrpSpPr>
      <p:grpSpPr>
        <a:xfrm>
          <a:off x="0" y="0"/>
          <a:ext cx="0" cy="0"/>
          <a:chOff x="0" y="0"/>
          <a:chExt cx="0" cy="0"/>
        </a:xfrm>
      </p:grpSpPr>
      <p:sp>
        <p:nvSpPr>
          <p:cNvPr id="2" name="PlaceHolder 1"/>
          <p:cNvSpPr>
            <a:spLocks noGrp="1"/>
          </p:cNvSpPr>
          <p:nvPr>
            <p:ph type="ftr" idx="4"/>
          </p:nvPr>
        </p:nvSpPr>
        <p:spPr/>
        <p:txBody>
          <a:bodyPr/>
          <a:lstStyle/>
          <a:p>
            <a:r>
              <a:t>Footer</a:t>
            </a:r>
          </a:p>
        </p:txBody>
      </p:sp>
      <p:sp>
        <p:nvSpPr>
          <p:cNvPr id="3" name="PlaceHolder 2"/>
          <p:cNvSpPr>
            <a:spLocks noGrp="1"/>
          </p:cNvSpPr>
          <p:nvPr>
            <p:ph type="sldNum" idx="6"/>
          </p:nvPr>
        </p:nvSpPr>
        <p:spPr/>
        <p:txBody>
          <a:bodyPr/>
          <a:lstStyle/>
          <a:p>
            <a:fld id="{AEB98DB6-5D49-442E-9DF3-F5A337C18732}" type="slidenum">
              <a:t>‹#›</a:t>
            </a:fld>
            <a:endParaRPr/>
          </a:p>
        </p:txBody>
      </p:sp>
      <p:sp>
        <p:nvSpPr>
          <p:cNvPr id="4" name="PlaceHolder 3"/>
          <p:cNvSpPr>
            <a:spLocks noGrp="1"/>
          </p:cNvSpPr>
          <p:nvPr>
            <p:ph type="dt" idx="5"/>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Title2">
    <p:spTree>
      <p:nvGrpSpPr>
        <p:cNvPr id="1" name=""/>
        <p:cNvGrpSpPr/>
        <p:nvPr/>
      </p:nvGrpSpPr>
      <p:grpSpPr>
        <a:xfrm>
          <a:off x="0" y="0"/>
          <a:ext cx="0" cy="0"/>
          <a:chOff x="0" y="0"/>
          <a:chExt cx="0" cy="0"/>
        </a:xfrm>
      </p:grpSpPr>
      <p:sp>
        <p:nvSpPr>
          <p:cNvPr id="2" name="PlaceHolder 1"/>
          <p:cNvSpPr>
            <a:spLocks noGrp="1"/>
          </p:cNvSpPr>
          <p:nvPr>
            <p:ph type="ftr" idx="7"/>
          </p:nvPr>
        </p:nvSpPr>
        <p:spPr/>
        <p:txBody>
          <a:bodyPr/>
          <a:lstStyle/>
          <a:p>
            <a:r>
              <a:t>Footer</a:t>
            </a:r>
          </a:p>
        </p:txBody>
      </p:sp>
      <p:sp>
        <p:nvSpPr>
          <p:cNvPr id="3" name="PlaceHolder 2"/>
          <p:cNvSpPr>
            <a:spLocks noGrp="1"/>
          </p:cNvSpPr>
          <p:nvPr>
            <p:ph type="sldNum" idx="9"/>
          </p:nvPr>
        </p:nvSpPr>
        <p:spPr/>
        <p:txBody>
          <a:bodyPr/>
          <a:lstStyle/>
          <a:p>
            <a:fld id="{F8971F17-1F60-4A1E-AD72-0FACFF510485}" type="slidenum">
              <a:t>‹#›</a:t>
            </a:fld>
            <a:endParaRPr/>
          </a:p>
        </p:txBody>
      </p:sp>
      <p:sp>
        <p:nvSpPr>
          <p:cNvPr id="4" name="PlaceHolder 3"/>
          <p:cNvSpPr>
            <a:spLocks noGrp="1"/>
          </p:cNvSpPr>
          <p:nvPr>
            <p:ph type="dt" idx="8"/>
          </p:nvPr>
        </p:nvSpPr>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917640" y="568440"/>
            <a:ext cx="8316720" cy="691920"/>
          </a:xfrm>
          <a:prstGeom prst="rect">
            <a:avLst/>
          </a:prstGeom>
          <a:noFill/>
          <a:ln w="0">
            <a:noFill/>
          </a:ln>
        </p:spPr>
        <p:txBody>
          <a:bodyPr lIns="0" tIns="0" rIns="0" bIns="0" anchor="t">
            <a:noAutofit/>
          </a:bodyPr>
          <a:lstStyle/>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1F497D"/>
                </a:solidFill>
                <a:latin typeface="Calibri"/>
              </a:rPr>
              <a:t>Click to edit the title text format</a:t>
            </a:r>
          </a:p>
        </p:txBody>
      </p:sp>
      <p:sp>
        <p:nvSpPr>
          <p:cNvPr id="6" name="PlaceHolder 2"/>
          <p:cNvSpPr>
            <a:spLocks noGrp="1"/>
          </p:cNvSpPr>
          <p:nvPr>
            <p:ph type="body"/>
          </p:nvPr>
        </p:nvSpPr>
        <p:spPr>
          <a:xfrm>
            <a:off x="6313320" y="3323880"/>
            <a:ext cx="5011920" cy="2776680"/>
          </a:xfrm>
          <a:prstGeom prst="rect">
            <a:avLst/>
          </a:prstGeom>
          <a:noFill/>
          <a:ln w="0">
            <a:noFill/>
          </a:ln>
        </p:spPr>
        <p:txBody>
          <a:bodyPr lIns="0" tIns="0" rIns="0" bIns="0" anchor="t">
            <a:normAutofit/>
          </a:bodyPr>
          <a:lstStyle/>
          <a:p>
            <a:pPr indent="0">
              <a:spcBef>
                <a:spcPts val="45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rPr>
              <a:t>Click to edit the outline text format</a:t>
            </a:r>
          </a:p>
          <a:p>
            <a:pPr marL="457200" lvl="1">
              <a:spcBef>
                <a:spcPts val="451"/>
              </a:spcBef>
              <a:buClr>
                <a:srgbClr val="000000"/>
              </a:buClr>
              <a:buFont typeface="Calibri"/>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rPr>
              <a:t>Second Outline Level</a:t>
            </a:r>
          </a:p>
          <a:p>
            <a:pPr marL="914400" lvl="2">
              <a:spcBef>
                <a:spcPts val="451"/>
              </a:spcBef>
              <a:buClr>
                <a:srgbClr val="000000"/>
              </a:buClr>
              <a:buFont typeface="Calibri"/>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rPr>
              <a:t>Third Outline Level</a:t>
            </a:r>
          </a:p>
          <a:p>
            <a:pPr marL="1371600" lvl="3">
              <a:spcBef>
                <a:spcPts val="451"/>
              </a:spcBef>
              <a:buClr>
                <a:srgbClr val="000000"/>
              </a:buClr>
              <a:buFont typeface="Calibri"/>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rPr>
              <a:t>Fourth Outline Level</a:t>
            </a:r>
          </a:p>
          <a:p>
            <a:pPr marL="1828800" lvl="4">
              <a:spcBef>
                <a:spcPts val="451"/>
              </a:spcBef>
              <a:buClr>
                <a:srgbClr val="000000"/>
              </a:buClr>
              <a:buFont typeface="Calibri"/>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rPr>
              <a:t>Fifth Outline Level</a:t>
            </a:r>
          </a:p>
          <a:p>
            <a:pPr marL="1828800" lvl="5">
              <a:spcBef>
                <a:spcPts val="451"/>
              </a:spcBef>
              <a:buClr>
                <a:srgbClr val="000000"/>
              </a:buClr>
              <a:buFont typeface="Calibri"/>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rPr>
              <a:t>Sixth Outline Level</a:t>
            </a:r>
          </a:p>
          <a:p>
            <a:pPr marL="1828800" lvl="6">
              <a:spcBef>
                <a:spcPts val="451"/>
              </a:spcBef>
              <a:buClr>
                <a:srgbClr val="000000"/>
              </a:buClr>
              <a:buFont typeface="Calibri"/>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rPr>
              <a:t>Seventh Outline Level</a:t>
            </a:r>
          </a:p>
        </p:txBody>
      </p:sp>
      <p:sp>
        <p:nvSpPr>
          <p:cNvPr id="2" name="PlaceHolder 3"/>
          <p:cNvSpPr>
            <a:spLocks noGrp="1"/>
          </p:cNvSpPr>
          <p:nvPr>
            <p:ph type="ftr" idx="1"/>
          </p:nvPr>
        </p:nvSpPr>
        <p:spPr>
          <a:xfrm>
            <a:off x="4144680" y="6378120"/>
            <a:ext cx="3902040" cy="343080"/>
          </a:xfrm>
          <a:prstGeom prst="rect">
            <a:avLst/>
          </a:prstGeom>
          <a:noFill/>
          <a:ln w="0">
            <a:noFill/>
          </a:ln>
        </p:spPr>
        <p:txBody>
          <a:bodyPr lIns="0" tIns="0" rIns="0" bIns="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Arial"/>
            </a:endParaRPr>
          </a:p>
        </p:txBody>
      </p:sp>
      <p:sp>
        <p:nvSpPr>
          <p:cNvPr id="3" name="PlaceHolder 4"/>
          <p:cNvSpPr>
            <a:spLocks noGrp="1"/>
          </p:cNvSpPr>
          <p:nvPr>
            <p:ph type="dt" idx="2"/>
          </p:nvPr>
        </p:nvSpPr>
        <p:spPr>
          <a:xfrm>
            <a:off x="609480" y="6378120"/>
            <a:ext cx="2803680" cy="343080"/>
          </a:xfrm>
          <a:prstGeom prst="rect">
            <a:avLst/>
          </a:prstGeom>
          <a:noFill/>
          <a:ln w="0">
            <a:noFill/>
          </a:ln>
        </p:spPr>
        <p:txBody>
          <a:bodyPr lIns="0" tIns="0" rIns="0" bIns="0" anchor="t">
            <a:noAutofit/>
          </a:bodyPr>
          <a:lstStyle>
            <a:lvl1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1800" b="0" strike="noStrike" spc="-1">
                <a:solidFill>
                  <a:srgbClr val="898989"/>
                </a:solidFill>
                <a:latin typeface="Arial"/>
              </a:defRPr>
            </a:lvl1p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898989"/>
                </a:solidFill>
                <a:latin typeface="Arial"/>
              </a:rPr>
              <a:t>&lt;date/time&gt;</a:t>
            </a:r>
            <a:endParaRPr lang="en-US" sz="1800" b="0" strike="noStrike" spc="-1">
              <a:solidFill>
                <a:srgbClr val="000000"/>
              </a:solidFill>
              <a:latin typeface="Arial"/>
            </a:endParaRPr>
          </a:p>
        </p:txBody>
      </p:sp>
      <p:sp>
        <p:nvSpPr>
          <p:cNvPr id="4" name="PlaceHolder 5"/>
          <p:cNvSpPr>
            <a:spLocks noGrp="1"/>
          </p:cNvSpPr>
          <p:nvPr>
            <p:ph type="sldNum" idx="3"/>
          </p:nvPr>
        </p:nvSpPr>
        <p:spPr>
          <a:xfrm>
            <a:off x="8778600" y="6378120"/>
            <a:ext cx="2803320" cy="343080"/>
          </a:xfrm>
          <a:prstGeom prst="rect">
            <a:avLst/>
          </a:prstGeom>
          <a:noFill/>
          <a:ln w="0">
            <a:noFill/>
          </a:ln>
        </p:spPr>
        <p:txBody>
          <a:bodyPr lIns="0" tIns="0" rIns="0" bIns="0" anchor="t">
            <a:noAutofit/>
          </a:bodyPr>
          <a:lstStyle>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fi-FI" sz="1800" b="0" strike="noStrike" spc="-1">
                <a:solidFill>
                  <a:srgbClr val="898989"/>
                </a:solidFill>
                <a:latin typeface="Arial"/>
              </a:defRPr>
            </a:lvl1pPr>
          </a:lstStyle>
          <a:p>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4278012-2665-4703-AFEC-3305AFE3D4D8}" type="slidenum">
              <a:rPr lang="fi-FI" sz="1800" b="0" strike="noStrike" spc="-1">
                <a:solidFill>
                  <a:srgbClr val="898989"/>
                </a:solidFill>
                <a:latin typeface="Arial"/>
              </a:rPr>
              <a:t>‹#›</a:t>
            </a:fld>
            <a:endParaRPr lang="en-US" sz="1800" b="0" strike="noStrike" spc="-1">
              <a:solidFill>
                <a:srgbClr val="000000"/>
              </a:solidFill>
              <a:latin typeface="Arial"/>
            </a:endParaRP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bg object 16"/>
          <p:cNvSpPr/>
          <p:nvPr/>
        </p:nvSpPr>
        <p:spPr>
          <a:xfrm>
            <a:off x="0" y="0"/>
            <a:ext cx="12188880" cy="6859440"/>
          </a:xfrm>
          <a:custGeom>
            <a:avLst/>
            <a:gdLst/>
            <a:ahLst/>
            <a:cxnLst/>
            <a:rect l="l" t="t" r="r" b="b"/>
            <a:pathLst>
              <a:path w="12189460" h="6859905">
                <a:moveTo>
                  <a:pt x="12188952" y="0"/>
                </a:moveTo>
                <a:lnTo>
                  <a:pt x="0" y="0"/>
                </a:lnTo>
                <a:lnTo>
                  <a:pt x="0" y="6859778"/>
                </a:lnTo>
                <a:lnTo>
                  <a:pt x="12188952" y="6859778"/>
                </a:lnTo>
                <a:lnTo>
                  <a:pt x="12188952" y="0"/>
                </a:lnTo>
                <a:close/>
              </a:path>
            </a:pathLst>
          </a:custGeom>
          <a:solidFill>
            <a:srgbClr val="ECEBDE"/>
          </a:solidFill>
          <a:ln w="0">
            <a:noFill/>
          </a:ln>
        </p:spPr>
        <p:style>
          <a:lnRef idx="0">
            <a:scrgbClr r="0" g="0" b="0"/>
          </a:lnRef>
          <a:fillRef idx="0">
            <a:scrgbClr r="0" g="0" b="0"/>
          </a:fillRef>
          <a:effectRef idx="0">
            <a:scrgbClr r="0" g="0" b="0"/>
          </a:effectRef>
          <a:fontRef idx="minor"/>
        </p:style>
        <p:txBody>
          <a:bodyPr lIns="0" tIns="0" rIns="0" bIns="0" anchor="t">
            <a:noAutofit/>
          </a:bodyPr>
          <a:lstStyle/>
          <a:p>
            <a:endParaRPr lang="en-US" sz="1800" b="0" strike="noStrike" spc="-1">
              <a:solidFill>
                <a:srgbClr val="000000"/>
              </a:solidFill>
              <a:latin typeface="Arial"/>
            </a:endParaRPr>
          </a:p>
        </p:txBody>
      </p:sp>
      <p:sp>
        <p:nvSpPr>
          <p:cNvPr id="6" name="PlaceHolder 1"/>
          <p:cNvSpPr>
            <a:spLocks noGrp="1"/>
          </p:cNvSpPr>
          <p:nvPr>
            <p:ph type="title"/>
          </p:nvPr>
        </p:nvSpPr>
        <p:spPr>
          <a:xfrm>
            <a:off x="917640" y="568440"/>
            <a:ext cx="8316720" cy="691920"/>
          </a:xfrm>
          <a:prstGeom prst="rect">
            <a:avLst/>
          </a:prstGeom>
          <a:noFill/>
          <a:ln w="0">
            <a:noFill/>
          </a:ln>
        </p:spPr>
        <p:txBody>
          <a:bodyPr lIns="0" tIns="0" rIns="0" bIns="0" anchor="t">
            <a:noAutofit/>
          </a:bodyPr>
          <a:lstStyle/>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1F497D"/>
                </a:solidFill>
                <a:latin typeface="Calibri"/>
              </a:rPr>
              <a:t>Click to edit the title text format</a:t>
            </a:r>
          </a:p>
        </p:txBody>
      </p:sp>
      <p:sp>
        <p:nvSpPr>
          <p:cNvPr id="7" name="PlaceHolder 2"/>
          <p:cNvSpPr>
            <a:spLocks noGrp="1"/>
          </p:cNvSpPr>
          <p:nvPr>
            <p:ph type="body"/>
          </p:nvPr>
        </p:nvSpPr>
        <p:spPr>
          <a:xfrm>
            <a:off x="6313320" y="3323880"/>
            <a:ext cx="5011920" cy="2776680"/>
          </a:xfrm>
          <a:prstGeom prst="rect">
            <a:avLst/>
          </a:prstGeom>
          <a:noFill/>
          <a:ln w="0">
            <a:noFill/>
          </a:ln>
        </p:spPr>
        <p:txBody>
          <a:bodyPr lIns="0" tIns="0" rIns="0" bIns="0" anchor="t">
            <a:normAutofit/>
          </a:bodyPr>
          <a:lstStyle/>
          <a:p>
            <a:pPr indent="0">
              <a:spcBef>
                <a:spcPts val="45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rPr>
              <a:t>Click to edit the outline text format</a:t>
            </a:r>
          </a:p>
          <a:p>
            <a:pPr marL="457200" lvl="1">
              <a:spcBef>
                <a:spcPts val="451"/>
              </a:spcBef>
              <a:buClr>
                <a:srgbClr val="000000"/>
              </a:buClr>
              <a:buFont typeface="Calibri"/>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rPr>
              <a:t>Second Outline Level</a:t>
            </a:r>
          </a:p>
          <a:p>
            <a:pPr marL="914400" lvl="2">
              <a:spcBef>
                <a:spcPts val="451"/>
              </a:spcBef>
              <a:buClr>
                <a:srgbClr val="000000"/>
              </a:buClr>
              <a:buFont typeface="Calibri"/>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rPr>
              <a:t>Third Outline Level</a:t>
            </a:r>
          </a:p>
          <a:p>
            <a:pPr marL="1371600" lvl="3">
              <a:spcBef>
                <a:spcPts val="451"/>
              </a:spcBef>
              <a:buClr>
                <a:srgbClr val="000000"/>
              </a:buClr>
              <a:buFont typeface="Calibri"/>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rPr>
              <a:t>Fourth Outline Level</a:t>
            </a:r>
          </a:p>
          <a:p>
            <a:pPr marL="1828800" lvl="4">
              <a:spcBef>
                <a:spcPts val="451"/>
              </a:spcBef>
              <a:buClr>
                <a:srgbClr val="000000"/>
              </a:buClr>
              <a:buFont typeface="Calibri"/>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rPr>
              <a:t>Fifth Outline Level</a:t>
            </a:r>
          </a:p>
          <a:p>
            <a:pPr marL="1828800" lvl="5">
              <a:spcBef>
                <a:spcPts val="451"/>
              </a:spcBef>
              <a:buClr>
                <a:srgbClr val="000000"/>
              </a:buClr>
              <a:buFont typeface="Calibri"/>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rPr>
              <a:t>Sixth Outline Level</a:t>
            </a:r>
          </a:p>
          <a:p>
            <a:pPr marL="1828800" lvl="6">
              <a:spcBef>
                <a:spcPts val="451"/>
              </a:spcBef>
              <a:buClr>
                <a:srgbClr val="000000"/>
              </a:buClr>
              <a:buFont typeface="Calibri"/>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rPr>
              <a:t>Seventh Outline Level</a:t>
            </a:r>
          </a:p>
        </p:txBody>
      </p:sp>
      <p:sp>
        <p:nvSpPr>
          <p:cNvPr id="8" name="PlaceHolder 3"/>
          <p:cNvSpPr>
            <a:spLocks noGrp="1"/>
          </p:cNvSpPr>
          <p:nvPr>
            <p:ph type="ftr" idx="4"/>
          </p:nvPr>
        </p:nvSpPr>
        <p:spPr>
          <a:xfrm>
            <a:off x="4144680" y="6378120"/>
            <a:ext cx="3902040" cy="343080"/>
          </a:xfrm>
          <a:prstGeom prst="rect">
            <a:avLst/>
          </a:prstGeom>
          <a:noFill/>
          <a:ln w="0">
            <a:noFill/>
          </a:ln>
        </p:spPr>
        <p:txBody>
          <a:bodyPr lIns="0" tIns="0" rIns="0" bIns="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Arial"/>
            </a:endParaRPr>
          </a:p>
        </p:txBody>
      </p:sp>
      <p:sp>
        <p:nvSpPr>
          <p:cNvPr id="9" name="PlaceHolder 4"/>
          <p:cNvSpPr>
            <a:spLocks noGrp="1"/>
          </p:cNvSpPr>
          <p:nvPr>
            <p:ph type="dt" idx="5"/>
          </p:nvPr>
        </p:nvSpPr>
        <p:spPr>
          <a:xfrm>
            <a:off x="609480" y="6378120"/>
            <a:ext cx="2803680" cy="343080"/>
          </a:xfrm>
          <a:prstGeom prst="rect">
            <a:avLst/>
          </a:prstGeom>
          <a:noFill/>
          <a:ln w="0">
            <a:noFill/>
          </a:ln>
        </p:spPr>
        <p:txBody>
          <a:bodyPr lIns="0" tIns="0" rIns="0" bIns="0" anchor="t">
            <a:noAutofit/>
          </a:bodyPr>
          <a:lstStyle>
            <a:lvl1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1800" b="0" strike="noStrike" spc="-1">
                <a:solidFill>
                  <a:srgbClr val="898989"/>
                </a:solidFill>
                <a:latin typeface="Arial"/>
              </a:defRPr>
            </a:lvl1p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898989"/>
                </a:solidFill>
                <a:latin typeface="Arial"/>
              </a:rPr>
              <a:t>&lt;date/time&gt;</a:t>
            </a:r>
            <a:endParaRPr lang="en-US" sz="1800" b="0" strike="noStrike" spc="-1">
              <a:solidFill>
                <a:srgbClr val="000000"/>
              </a:solidFill>
              <a:latin typeface="Arial"/>
            </a:endParaRPr>
          </a:p>
        </p:txBody>
      </p:sp>
      <p:sp>
        <p:nvSpPr>
          <p:cNvPr id="10" name="PlaceHolder 5"/>
          <p:cNvSpPr>
            <a:spLocks noGrp="1"/>
          </p:cNvSpPr>
          <p:nvPr>
            <p:ph type="sldNum" idx="6"/>
          </p:nvPr>
        </p:nvSpPr>
        <p:spPr>
          <a:xfrm>
            <a:off x="8778600" y="6378120"/>
            <a:ext cx="2803320" cy="343080"/>
          </a:xfrm>
          <a:prstGeom prst="rect">
            <a:avLst/>
          </a:prstGeom>
          <a:noFill/>
          <a:ln w="0">
            <a:noFill/>
          </a:ln>
        </p:spPr>
        <p:txBody>
          <a:bodyPr lIns="0" tIns="0" rIns="0" bIns="0" anchor="t">
            <a:noAutofit/>
          </a:bodyPr>
          <a:lstStyle>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fi-FI" sz="1800" b="0" strike="noStrike" spc="-1">
                <a:solidFill>
                  <a:srgbClr val="898989"/>
                </a:solidFill>
                <a:latin typeface="Arial"/>
              </a:defRPr>
            </a:lvl1pPr>
          </a:lstStyle>
          <a:p>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E15A3A8-FD2A-4674-BBBC-D1C189A70FFB}" type="slidenum">
              <a:rPr lang="fi-FI" sz="1800" b="0" strike="noStrike" spc="-1">
                <a:solidFill>
                  <a:srgbClr val="898989"/>
                </a:solidFill>
                <a:latin typeface="Arial"/>
              </a:rPr>
              <a:t>‹#›</a:t>
            </a:fld>
            <a:endParaRPr lang="en-US" sz="1800" b="0" strike="noStrike" spc="-1">
              <a:solidFill>
                <a:srgbClr val="000000"/>
              </a:solidFill>
              <a:latin typeface="Arial"/>
            </a:endParaRPr>
          </a:p>
        </p:txBody>
      </p:sp>
    </p:spTree>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bg object 16"/>
          <p:cNvSpPr/>
          <p:nvPr/>
        </p:nvSpPr>
        <p:spPr>
          <a:xfrm>
            <a:off x="0" y="0"/>
            <a:ext cx="12188880" cy="6859440"/>
          </a:xfrm>
          <a:custGeom>
            <a:avLst/>
            <a:gdLst/>
            <a:ahLst/>
            <a:cxnLst/>
            <a:rect l="l" t="t" r="r" b="b"/>
            <a:pathLst>
              <a:path w="12189460" h="6859905">
                <a:moveTo>
                  <a:pt x="12188952" y="0"/>
                </a:moveTo>
                <a:lnTo>
                  <a:pt x="0" y="0"/>
                </a:lnTo>
                <a:lnTo>
                  <a:pt x="0" y="6859778"/>
                </a:lnTo>
                <a:lnTo>
                  <a:pt x="12188952" y="6859778"/>
                </a:lnTo>
                <a:lnTo>
                  <a:pt x="12188952" y="0"/>
                </a:lnTo>
                <a:close/>
              </a:path>
            </a:pathLst>
          </a:custGeom>
          <a:solidFill>
            <a:srgbClr val="5D1E79"/>
          </a:solidFill>
          <a:ln w="0">
            <a:noFill/>
          </a:ln>
        </p:spPr>
        <p:style>
          <a:lnRef idx="0">
            <a:scrgbClr r="0" g="0" b="0"/>
          </a:lnRef>
          <a:fillRef idx="0">
            <a:scrgbClr r="0" g="0" b="0"/>
          </a:fillRef>
          <a:effectRef idx="0">
            <a:scrgbClr r="0" g="0" b="0"/>
          </a:effectRef>
          <a:fontRef idx="minor"/>
        </p:style>
        <p:txBody>
          <a:bodyPr lIns="0" tIns="0" rIns="0" bIns="0" anchor="t">
            <a:noAutofit/>
          </a:bodyPr>
          <a:lstStyle/>
          <a:p>
            <a:endParaRPr lang="en-US" sz="1800" b="0" strike="noStrike" spc="-1">
              <a:solidFill>
                <a:srgbClr val="000000"/>
              </a:solidFill>
              <a:latin typeface="Arial"/>
            </a:endParaRPr>
          </a:p>
        </p:txBody>
      </p:sp>
      <p:pic>
        <p:nvPicPr>
          <p:cNvPr id="12" name="bg object 17"/>
          <p:cNvPicPr/>
          <p:nvPr/>
        </p:nvPicPr>
        <p:blipFill>
          <a:blip r:embed="rId3"/>
          <a:stretch/>
        </p:blipFill>
        <p:spPr>
          <a:xfrm>
            <a:off x="10158480" y="5734080"/>
            <a:ext cx="1692360" cy="677880"/>
          </a:xfrm>
          <a:prstGeom prst="rect">
            <a:avLst/>
          </a:prstGeom>
          <a:ln w="0">
            <a:noFill/>
          </a:ln>
        </p:spPr>
      </p:pic>
      <p:sp>
        <p:nvSpPr>
          <p:cNvPr id="13" name="PlaceHolder 1"/>
          <p:cNvSpPr>
            <a:spLocks noGrp="1"/>
          </p:cNvSpPr>
          <p:nvPr>
            <p:ph type="title"/>
          </p:nvPr>
        </p:nvSpPr>
        <p:spPr>
          <a:xfrm>
            <a:off x="917640" y="568440"/>
            <a:ext cx="8316720" cy="691920"/>
          </a:xfrm>
          <a:prstGeom prst="rect">
            <a:avLst/>
          </a:prstGeom>
          <a:noFill/>
          <a:ln w="0">
            <a:noFill/>
          </a:ln>
        </p:spPr>
        <p:txBody>
          <a:bodyPr lIns="0" tIns="0" rIns="0" bIns="0" anchor="t">
            <a:noAutofit/>
          </a:bodyPr>
          <a:lstStyle/>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1F497D"/>
                </a:solidFill>
                <a:latin typeface="Calibri"/>
              </a:rPr>
              <a:t>Click to edit the title text format</a:t>
            </a:r>
          </a:p>
        </p:txBody>
      </p:sp>
      <p:sp>
        <p:nvSpPr>
          <p:cNvPr id="14" name="PlaceHolder 2"/>
          <p:cNvSpPr>
            <a:spLocks noGrp="1"/>
          </p:cNvSpPr>
          <p:nvPr>
            <p:ph type="body"/>
          </p:nvPr>
        </p:nvSpPr>
        <p:spPr>
          <a:xfrm>
            <a:off x="6313320" y="3323880"/>
            <a:ext cx="5011920" cy="2776680"/>
          </a:xfrm>
          <a:prstGeom prst="rect">
            <a:avLst/>
          </a:prstGeom>
          <a:noFill/>
          <a:ln w="0">
            <a:noFill/>
          </a:ln>
        </p:spPr>
        <p:txBody>
          <a:bodyPr lIns="0" tIns="0" rIns="0" bIns="0" anchor="t">
            <a:normAutofit/>
          </a:bodyPr>
          <a:lstStyle/>
          <a:p>
            <a:pPr indent="0">
              <a:spcBef>
                <a:spcPts val="45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rPr>
              <a:t>Click to edit the outline text format</a:t>
            </a:r>
          </a:p>
          <a:p>
            <a:pPr marL="457200" lvl="1">
              <a:spcBef>
                <a:spcPts val="451"/>
              </a:spcBef>
              <a:buClr>
                <a:srgbClr val="000000"/>
              </a:buClr>
              <a:buFont typeface="Calibri"/>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rPr>
              <a:t>Second Outline Level</a:t>
            </a:r>
          </a:p>
          <a:p>
            <a:pPr marL="914400" lvl="2">
              <a:spcBef>
                <a:spcPts val="451"/>
              </a:spcBef>
              <a:buClr>
                <a:srgbClr val="000000"/>
              </a:buClr>
              <a:buFont typeface="Calibri"/>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rPr>
              <a:t>Third Outline Level</a:t>
            </a:r>
          </a:p>
          <a:p>
            <a:pPr marL="1371600" lvl="3">
              <a:spcBef>
                <a:spcPts val="451"/>
              </a:spcBef>
              <a:buClr>
                <a:srgbClr val="000000"/>
              </a:buClr>
              <a:buFont typeface="Calibri"/>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rPr>
              <a:t>Fourth Outline Level</a:t>
            </a:r>
          </a:p>
          <a:p>
            <a:pPr marL="1828800" lvl="4">
              <a:spcBef>
                <a:spcPts val="451"/>
              </a:spcBef>
              <a:buClr>
                <a:srgbClr val="000000"/>
              </a:buClr>
              <a:buFont typeface="Calibri"/>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rPr>
              <a:t>Fifth Outline Level</a:t>
            </a:r>
          </a:p>
          <a:p>
            <a:pPr marL="1828800" lvl="5">
              <a:spcBef>
                <a:spcPts val="451"/>
              </a:spcBef>
              <a:buClr>
                <a:srgbClr val="000000"/>
              </a:buClr>
              <a:buFont typeface="Calibri"/>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rPr>
              <a:t>Sixth Outline Level</a:t>
            </a:r>
          </a:p>
          <a:p>
            <a:pPr marL="1828800" lvl="6">
              <a:spcBef>
                <a:spcPts val="451"/>
              </a:spcBef>
              <a:buClr>
                <a:srgbClr val="000000"/>
              </a:buClr>
              <a:buFont typeface="Calibri"/>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000000"/>
                </a:solidFill>
                <a:latin typeface="Calibri"/>
              </a:rPr>
              <a:t>Seventh Outline Level</a:t>
            </a:r>
          </a:p>
        </p:txBody>
      </p:sp>
      <p:sp>
        <p:nvSpPr>
          <p:cNvPr id="15" name="PlaceHolder 3"/>
          <p:cNvSpPr>
            <a:spLocks noGrp="1"/>
          </p:cNvSpPr>
          <p:nvPr>
            <p:ph type="ftr" idx="7"/>
          </p:nvPr>
        </p:nvSpPr>
        <p:spPr>
          <a:xfrm>
            <a:off x="4144680" y="6378120"/>
            <a:ext cx="3902040" cy="343080"/>
          </a:xfrm>
          <a:prstGeom prst="rect">
            <a:avLst/>
          </a:prstGeom>
          <a:noFill/>
          <a:ln w="0">
            <a:noFill/>
          </a:ln>
        </p:spPr>
        <p:txBody>
          <a:bodyPr lIns="0" tIns="0" rIns="0" bIns="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Arial"/>
            </a:endParaRPr>
          </a:p>
        </p:txBody>
      </p:sp>
      <p:sp>
        <p:nvSpPr>
          <p:cNvPr id="16" name="PlaceHolder 4"/>
          <p:cNvSpPr>
            <a:spLocks noGrp="1"/>
          </p:cNvSpPr>
          <p:nvPr>
            <p:ph type="dt" idx="8"/>
          </p:nvPr>
        </p:nvSpPr>
        <p:spPr>
          <a:xfrm>
            <a:off x="609480" y="6378120"/>
            <a:ext cx="2803680" cy="343080"/>
          </a:xfrm>
          <a:prstGeom prst="rect">
            <a:avLst/>
          </a:prstGeom>
          <a:noFill/>
          <a:ln w="0">
            <a:noFill/>
          </a:ln>
        </p:spPr>
        <p:txBody>
          <a:bodyPr lIns="0" tIns="0" rIns="0" bIns="0" anchor="t">
            <a:noAutofit/>
          </a:bodyPr>
          <a:lstStyle>
            <a:lvl1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1800" b="0" strike="noStrike" spc="-1">
                <a:solidFill>
                  <a:srgbClr val="898989"/>
                </a:solidFill>
                <a:latin typeface="Arial"/>
              </a:defRPr>
            </a:lvl1p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898989"/>
                </a:solidFill>
                <a:latin typeface="Arial"/>
              </a:rPr>
              <a:t>&lt;date/time&gt;</a:t>
            </a:r>
            <a:endParaRPr lang="en-US" sz="1800" b="0" strike="noStrike" spc="-1">
              <a:solidFill>
                <a:srgbClr val="000000"/>
              </a:solidFill>
              <a:latin typeface="Arial"/>
            </a:endParaRPr>
          </a:p>
        </p:txBody>
      </p:sp>
      <p:sp>
        <p:nvSpPr>
          <p:cNvPr id="17" name="PlaceHolder 5"/>
          <p:cNvSpPr>
            <a:spLocks noGrp="1"/>
          </p:cNvSpPr>
          <p:nvPr>
            <p:ph type="sldNum" idx="9"/>
          </p:nvPr>
        </p:nvSpPr>
        <p:spPr>
          <a:xfrm>
            <a:off x="8778600" y="6378120"/>
            <a:ext cx="2803320" cy="343080"/>
          </a:xfrm>
          <a:prstGeom prst="rect">
            <a:avLst/>
          </a:prstGeom>
          <a:noFill/>
          <a:ln w="0">
            <a:noFill/>
          </a:ln>
        </p:spPr>
        <p:txBody>
          <a:bodyPr lIns="0" tIns="0" rIns="0" bIns="0" anchor="t">
            <a:noAutofit/>
          </a:bodyPr>
          <a:lstStyle>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fi-FI" sz="1800" b="0" strike="noStrike" spc="-1">
                <a:solidFill>
                  <a:srgbClr val="898989"/>
                </a:solidFill>
                <a:latin typeface="Arial"/>
              </a:defRPr>
            </a:lvl1pPr>
          </a:lstStyle>
          <a:p>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EEAC65D-C576-435B-96D2-2482B16CAED5}" type="slidenum">
              <a:rPr lang="fi-FI" sz="1800" b="0" strike="noStrike" spc="-1">
                <a:solidFill>
                  <a:srgbClr val="898989"/>
                </a:solidFill>
                <a:latin typeface="Arial"/>
              </a:rPr>
              <a:t>‹#›</a:t>
            </a:fld>
            <a:endParaRPr lang="en-US" sz="1800" b="0" strike="noStrike" spc="-1">
              <a:solidFill>
                <a:srgbClr val="000000"/>
              </a:solidFill>
              <a:latin typeface="Arial"/>
            </a:endParaRPr>
          </a:p>
        </p:txBody>
      </p:sp>
    </p:spTree>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object 2"/>
          <p:cNvSpPr/>
          <p:nvPr/>
        </p:nvSpPr>
        <p:spPr>
          <a:xfrm>
            <a:off x="-152280" y="22320"/>
            <a:ext cx="12188880" cy="6859440"/>
          </a:xfrm>
          <a:custGeom>
            <a:avLst/>
            <a:gdLst/>
            <a:ahLst/>
            <a:cxnLst/>
            <a:rect l="l" t="t" r="r" b="b"/>
            <a:pathLst>
              <a:path w="12189460" h="6859905">
                <a:moveTo>
                  <a:pt x="12188952" y="0"/>
                </a:moveTo>
                <a:lnTo>
                  <a:pt x="0" y="0"/>
                </a:lnTo>
                <a:lnTo>
                  <a:pt x="0" y="6859778"/>
                </a:lnTo>
                <a:lnTo>
                  <a:pt x="12188952" y="6859778"/>
                </a:lnTo>
                <a:lnTo>
                  <a:pt x="12188952" y="0"/>
                </a:lnTo>
                <a:close/>
              </a:path>
            </a:pathLst>
          </a:custGeom>
          <a:solidFill>
            <a:srgbClr val="5D1E79"/>
          </a:solidFill>
          <a:ln w="0">
            <a:noFill/>
          </a:ln>
        </p:spPr>
        <p:style>
          <a:lnRef idx="0">
            <a:scrgbClr r="0" g="0" b="0"/>
          </a:lnRef>
          <a:fillRef idx="0">
            <a:scrgbClr r="0" g="0" b="0"/>
          </a:fillRef>
          <a:effectRef idx="0">
            <a:scrgbClr r="0" g="0" b="0"/>
          </a:effectRef>
          <a:fontRef idx="minor"/>
        </p:style>
        <p:txBody>
          <a:bodyPr lIns="0" tIns="0" rIns="0" bIns="0" anchor="t">
            <a:noAutofit/>
          </a:bodyPr>
          <a:lstStyle/>
          <a:p>
            <a:endParaRPr lang="en-US" sz="1800" b="0" strike="noStrike" spc="-1">
              <a:solidFill>
                <a:srgbClr val="000000"/>
              </a:solidFill>
              <a:latin typeface="Arial"/>
            </a:endParaRPr>
          </a:p>
        </p:txBody>
      </p:sp>
      <p:grpSp>
        <p:nvGrpSpPr>
          <p:cNvPr id="19" name="object 3"/>
          <p:cNvGrpSpPr/>
          <p:nvPr/>
        </p:nvGrpSpPr>
        <p:grpSpPr>
          <a:xfrm>
            <a:off x="0" y="0"/>
            <a:ext cx="4289400" cy="6851520"/>
            <a:chOff x="0" y="0"/>
            <a:chExt cx="4289400" cy="6851520"/>
          </a:xfrm>
        </p:grpSpPr>
        <p:pic>
          <p:nvPicPr>
            <p:cNvPr id="20" name="object 4"/>
            <p:cNvPicPr/>
            <p:nvPr/>
          </p:nvPicPr>
          <p:blipFill>
            <a:blip r:embed="rId2"/>
            <a:stretch/>
          </p:blipFill>
          <p:spPr>
            <a:xfrm>
              <a:off x="0" y="0"/>
              <a:ext cx="4289400" cy="6851520"/>
            </a:xfrm>
            <a:prstGeom prst="rect">
              <a:avLst/>
            </a:prstGeom>
            <a:ln w="0">
              <a:noFill/>
            </a:ln>
          </p:spPr>
        </p:pic>
        <p:pic>
          <p:nvPicPr>
            <p:cNvPr id="21" name="object 5"/>
            <p:cNvPicPr/>
            <p:nvPr/>
          </p:nvPicPr>
          <p:blipFill>
            <a:blip r:embed="rId3"/>
            <a:stretch/>
          </p:blipFill>
          <p:spPr>
            <a:xfrm>
              <a:off x="567000" y="274320"/>
              <a:ext cx="3722400" cy="2085480"/>
            </a:xfrm>
            <a:prstGeom prst="rect">
              <a:avLst/>
            </a:prstGeom>
            <a:ln w="0">
              <a:noFill/>
            </a:ln>
          </p:spPr>
        </p:pic>
        <p:pic>
          <p:nvPicPr>
            <p:cNvPr id="22" name="object 6"/>
            <p:cNvPicPr/>
            <p:nvPr/>
          </p:nvPicPr>
          <p:blipFill>
            <a:blip r:embed="rId4"/>
            <a:stretch/>
          </p:blipFill>
          <p:spPr>
            <a:xfrm>
              <a:off x="603360" y="5077080"/>
              <a:ext cx="3118680" cy="1243800"/>
            </a:xfrm>
            <a:prstGeom prst="rect">
              <a:avLst/>
            </a:prstGeom>
            <a:ln w="0">
              <a:noFill/>
            </a:ln>
          </p:spPr>
        </p:pic>
      </p:grpSp>
      <p:sp>
        <p:nvSpPr>
          <p:cNvPr id="23" name="object 7"/>
          <p:cNvSpPr/>
          <p:nvPr/>
        </p:nvSpPr>
        <p:spPr>
          <a:xfrm>
            <a:off x="4800600" y="1574640"/>
            <a:ext cx="6788160" cy="1595167"/>
          </a:xfrm>
          <a:prstGeom prst="rect">
            <a:avLst/>
          </a:prstGeom>
          <a:noFill/>
          <a:ln w="0">
            <a:noFill/>
          </a:ln>
        </p:spPr>
        <p:style>
          <a:lnRef idx="0">
            <a:scrgbClr r="0" g="0" b="0"/>
          </a:lnRef>
          <a:fillRef idx="0">
            <a:scrgbClr r="0" g="0" b="0"/>
          </a:fillRef>
          <a:effectRef idx="0">
            <a:scrgbClr r="0" g="0" b="0"/>
          </a:effectRef>
          <a:fontRef idx="minor"/>
        </p:style>
        <p:txBody>
          <a:bodyPr lIns="0" tIns="17640" rIns="0" bIns="0" anchor="t">
            <a:spAutoFit/>
          </a:bodyPr>
          <a:lstStyle/>
          <a:p>
            <a:pPr marL="12600">
              <a:lnSpc>
                <a:spcPct val="100000"/>
              </a:lnSpc>
              <a:spcBef>
                <a:spcPts val="13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4000" b="1" strike="noStrike" spc="-1" dirty="0">
                <a:solidFill>
                  <a:srgbClr val="FFFFFF"/>
                </a:solidFill>
                <a:latin typeface="Tahoma"/>
                <a:ea typeface="Tahoma"/>
              </a:rPr>
              <a:t>School of Eastern Finland</a:t>
            </a:r>
            <a:endParaRPr lang="en-US" sz="4000" b="0" strike="noStrike" spc="-1" dirty="0">
              <a:solidFill>
                <a:srgbClr val="000000"/>
              </a:solidFill>
              <a:latin typeface="Arial"/>
            </a:endParaRPr>
          </a:p>
          <a:p>
            <a:pPr marL="12600">
              <a:lnSpc>
                <a:spcPct val="100000"/>
              </a:lnSpc>
              <a:spcBef>
                <a:spcPts val="13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000" b="0" strike="noStrike" spc="-1" dirty="0">
              <a:solidFill>
                <a:srgbClr val="000000"/>
              </a:solidFill>
              <a:latin typeface="Arial"/>
            </a:endParaRPr>
          </a:p>
          <a:p>
            <a:pPr marL="12600">
              <a:lnSpc>
                <a:spcPct val="100000"/>
              </a:lnSpc>
              <a:spcBef>
                <a:spcPts val="13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2000" b="0" strike="noStrike" spc="-1" dirty="0">
                <a:solidFill>
                  <a:srgbClr val="FFFFFF"/>
                </a:solidFill>
                <a:latin typeface="Tahoma"/>
                <a:ea typeface="Tahoma"/>
              </a:rPr>
              <a:t>Imatra · Joensuu · Lappeenranta</a:t>
            </a:r>
            <a:endParaRPr lang="en-US" sz="2000" b="0" strike="noStrike" spc="-1" dirty="0">
              <a:solidFill>
                <a:srgbClr val="000000"/>
              </a:solidFill>
              <a:latin typeface="Arial"/>
            </a:endParaRPr>
          </a:p>
          <a:p>
            <a:pPr marL="12600">
              <a:lnSpc>
                <a:spcPct val="100000"/>
              </a:lnSpc>
              <a:spcBef>
                <a:spcPts val="13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000" b="0" strike="noStrike" spc="-1" dirty="0">
              <a:solidFill>
                <a:srgbClr val="000000"/>
              </a:solidFill>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PlaceHolder 1"/>
          <p:cNvSpPr>
            <a:spLocks noGrp="1"/>
          </p:cNvSpPr>
          <p:nvPr>
            <p:ph type="title"/>
          </p:nvPr>
        </p:nvSpPr>
        <p:spPr>
          <a:xfrm>
            <a:off x="990360" y="761760"/>
            <a:ext cx="5715000" cy="1469880"/>
          </a:xfrm>
          <a:prstGeom prst="rect">
            <a:avLst/>
          </a:prstGeom>
          <a:noFill/>
          <a:ln w="0">
            <a:noFill/>
          </a:ln>
        </p:spPr>
        <p:txBody>
          <a:bodyPr lIns="0" tIns="15120" rIns="0" bIns="0" anchor="t">
            <a:noAutofit/>
          </a:bodyPr>
          <a:lstStyle/>
          <a:p>
            <a:pPr marL="12600" indent="0">
              <a:lnSpc>
                <a:spcPct val="100000"/>
              </a:lnSpc>
              <a:spcBef>
                <a:spcPts val="125"/>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3100" b="1" strike="noStrike" spc="-1">
                <a:solidFill>
                  <a:srgbClr val="FFFFFF"/>
                </a:solidFill>
                <a:latin typeface="Tahoma"/>
                <a:ea typeface="Tahoma"/>
              </a:rPr>
              <a:t>CONTENTS</a:t>
            </a:r>
            <a:endParaRPr lang="en-US" sz="3100" b="0" strike="noStrike" spc="-1">
              <a:solidFill>
                <a:srgbClr val="1F497D"/>
              </a:solidFill>
              <a:latin typeface="Calibri"/>
            </a:endParaRPr>
          </a:p>
        </p:txBody>
      </p:sp>
      <p:pic>
        <p:nvPicPr>
          <p:cNvPr id="25" name="object 5"/>
          <p:cNvPicPr/>
          <p:nvPr/>
        </p:nvPicPr>
        <p:blipFill>
          <a:blip r:embed="rId2"/>
          <a:stretch/>
        </p:blipFill>
        <p:spPr>
          <a:xfrm>
            <a:off x="8421840" y="237960"/>
            <a:ext cx="3767040" cy="2113200"/>
          </a:xfrm>
          <a:prstGeom prst="rect">
            <a:avLst/>
          </a:prstGeom>
          <a:ln w="0">
            <a:noFill/>
          </a:ln>
        </p:spPr>
      </p:pic>
      <p:sp>
        <p:nvSpPr>
          <p:cNvPr id="26" name="TextBox 8"/>
          <p:cNvSpPr/>
          <p:nvPr/>
        </p:nvSpPr>
        <p:spPr>
          <a:xfrm>
            <a:off x="990720" y="1496880"/>
            <a:ext cx="7924680" cy="3100465"/>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marL="285840" indent="-285840">
              <a:spcBef>
                <a:spcPts val="488"/>
              </a:spcBef>
              <a:buClr>
                <a:srgbClr val="FFFFFF"/>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fi-FI" sz="1800" b="0" strike="noStrike" spc="-1" dirty="0" err="1">
                <a:solidFill>
                  <a:srgbClr val="FFFFFF"/>
                </a:solidFill>
                <a:latin typeface="Arial"/>
              </a:rPr>
              <a:t>Who</a:t>
            </a:r>
            <a:r>
              <a:rPr lang="fi-FI" sz="1800" b="0" strike="noStrike" spc="-1" dirty="0">
                <a:solidFill>
                  <a:srgbClr val="FFFFFF"/>
                </a:solidFill>
                <a:latin typeface="Arial"/>
              </a:rPr>
              <a:t> </a:t>
            </a:r>
            <a:r>
              <a:rPr lang="fi-FI" sz="1800" b="0" strike="noStrike" spc="-1" dirty="0" err="1">
                <a:solidFill>
                  <a:srgbClr val="FFFFFF"/>
                </a:solidFill>
                <a:latin typeface="Arial"/>
              </a:rPr>
              <a:t>we</a:t>
            </a:r>
            <a:r>
              <a:rPr lang="fi-FI" sz="1800" b="0" strike="noStrike" spc="-1" dirty="0">
                <a:solidFill>
                  <a:srgbClr val="FFFFFF"/>
                </a:solidFill>
                <a:latin typeface="Arial"/>
              </a:rPr>
              <a:t> are</a:t>
            </a:r>
            <a:endParaRPr lang="en-US" sz="1800" b="0" strike="noStrike" spc="-1" dirty="0">
              <a:solidFill>
                <a:srgbClr val="000000"/>
              </a:solidFill>
              <a:latin typeface="Arial"/>
            </a:endParaRPr>
          </a:p>
          <a:p>
            <a:pPr marL="285840" indent="-285840">
              <a:spcBef>
                <a:spcPts val="488"/>
              </a:spcBef>
              <a:buClr>
                <a:srgbClr val="FFFFFF"/>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fi-FI" sz="1800" b="0" strike="noStrike" spc="-1" dirty="0">
                <a:solidFill>
                  <a:srgbClr val="FFFFFF"/>
                </a:solidFill>
                <a:latin typeface="Arial"/>
              </a:rPr>
              <a:t>One school, </a:t>
            </a:r>
            <a:r>
              <a:rPr lang="fi-FI" sz="1800" b="0" strike="noStrike" spc="-1" dirty="0" err="1">
                <a:solidFill>
                  <a:srgbClr val="FFFFFF"/>
                </a:solidFill>
                <a:latin typeface="Arial"/>
              </a:rPr>
              <a:t>three</a:t>
            </a:r>
            <a:r>
              <a:rPr lang="fi-FI" sz="1800" b="0" strike="noStrike" spc="-1" dirty="0">
                <a:solidFill>
                  <a:srgbClr val="FFFFFF"/>
                </a:solidFill>
                <a:latin typeface="Arial"/>
              </a:rPr>
              <a:t> </a:t>
            </a:r>
            <a:r>
              <a:rPr lang="fi-FI" sz="1800" b="0" strike="noStrike" spc="-1" dirty="0" err="1">
                <a:solidFill>
                  <a:srgbClr val="FFFFFF"/>
                </a:solidFill>
                <a:latin typeface="Arial"/>
              </a:rPr>
              <a:t>stages</a:t>
            </a:r>
            <a:endParaRPr lang="en-US" sz="1800" b="0" strike="noStrike" spc="-1" dirty="0">
              <a:solidFill>
                <a:srgbClr val="000000"/>
              </a:solidFill>
              <a:latin typeface="Arial"/>
            </a:endParaRPr>
          </a:p>
          <a:p>
            <a:pPr marL="285840" indent="-285840">
              <a:spcBef>
                <a:spcPts val="488"/>
              </a:spcBef>
              <a:buClr>
                <a:srgbClr val="FFFFFF"/>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fi-FI" sz="1800" b="0" strike="noStrike" spc="-1" dirty="0">
                <a:solidFill>
                  <a:srgbClr val="FFFFFF"/>
                </a:solidFill>
                <a:latin typeface="Arial"/>
              </a:rPr>
              <a:t>Upper secondary school </a:t>
            </a:r>
            <a:endParaRPr lang="en-US" sz="1800" b="0" strike="noStrike" spc="-1" dirty="0">
              <a:solidFill>
                <a:srgbClr val="000000"/>
              </a:solidFill>
              <a:latin typeface="Arial"/>
            </a:endParaRPr>
          </a:p>
          <a:p>
            <a:pPr marL="285840" indent="-285840">
              <a:spcBef>
                <a:spcPts val="488"/>
              </a:spcBef>
              <a:buClr>
                <a:srgbClr val="FFFFFF"/>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fi-FI" spc="-1" dirty="0">
                <a:solidFill>
                  <a:srgbClr val="FFFFFF"/>
                </a:solidFill>
                <a:latin typeface="Arial"/>
              </a:rPr>
              <a:t>Upper secondary school</a:t>
            </a:r>
            <a:r>
              <a:rPr lang="fi-FI" sz="1800" b="0" strike="noStrike" spc="-1" dirty="0">
                <a:solidFill>
                  <a:srgbClr val="FFFFFF"/>
                </a:solidFill>
                <a:latin typeface="Arial"/>
              </a:rPr>
              <a:t> </a:t>
            </a:r>
            <a:r>
              <a:rPr lang="fi-FI" sz="1800" b="0" strike="noStrike" spc="-1" dirty="0" err="1">
                <a:solidFill>
                  <a:srgbClr val="FFFFFF"/>
                </a:solidFill>
                <a:latin typeface="Arial"/>
              </a:rPr>
              <a:t>studies</a:t>
            </a:r>
            <a:r>
              <a:rPr lang="fi-FI" sz="1800" b="0" strike="noStrike" spc="-1" dirty="0">
                <a:solidFill>
                  <a:srgbClr val="FFFFFF"/>
                </a:solidFill>
                <a:latin typeface="Arial"/>
              </a:rPr>
              <a:t>: </a:t>
            </a:r>
            <a:r>
              <a:rPr lang="fi-FI" sz="1800" b="0" strike="noStrike" spc="-1" dirty="0" err="1">
                <a:solidFill>
                  <a:srgbClr val="FFFFFF"/>
                </a:solidFill>
                <a:latin typeface="Arial"/>
              </a:rPr>
              <a:t>modules</a:t>
            </a:r>
            <a:r>
              <a:rPr lang="fi-FI" sz="1800" b="0" strike="noStrike" spc="-1" dirty="0">
                <a:solidFill>
                  <a:srgbClr val="FFFFFF"/>
                </a:solidFill>
                <a:latin typeface="Arial"/>
              </a:rPr>
              <a:t> and </a:t>
            </a:r>
            <a:r>
              <a:rPr lang="fi-FI" sz="1800" b="0" strike="noStrike" spc="-1" dirty="0" err="1">
                <a:solidFill>
                  <a:srgbClr val="FFFFFF"/>
                </a:solidFill>
                <a:latin typeface="Arial"/>
              </a:rPr>
              <a:t>everyday</a:t>
            </a:r>
            <a:r>
              <a:rPr lang="fi-FI" sz="1800" b="0" strike="noStrike" spc="-1" dirty="0">
                <a:solidFill>
                  <a:srgbClr val="FFFFFF"/>
                </a:solidFill>
                <a:latin typeface="Arial"/>
              </a:rPr>
              <a:t> </a:t>
            </a:r>
            <a:r>
              <a:rPr lang="fi-FI" sz="1800" b="0" strike="noStrike" spc="-1" dirty="0" err="1">
                <a:solidFill>
                  <a:srgbClr val="FFFFFF"/>
                </a:solidFill>
                <a:latin typeface="Arial"/>
              </a:rPr>
              <a:t>essentials</a:t>
            </a:r>
            <a:endParaRPr lang="en-US" sz="1800" b="0" strike="noStrike" spc="-1" dirty="0">
              <a:solidFill>
                <a:srgbClr val="000000"/>
              </a:solidFill>
              <a:latin typeface="Arial"/>
            </a:endParaRPr>
          </a:p>
          <a:p>
            <a:pPr marL="285840" indent="-285840">
              <a:spcBef>
                <a:spcPts val="488"/>
              </a:spcBef>
              <a:buClr>
                <a:srgbClr val="FFFFFF"/>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fi-FI" sz="1800" b="0" strike="noStrike" spc="-1" dirty="0" err="1">
                <a:solidFill>
                  <a:srgbClr val="FFFFFF"/>
                </a:solidFill>
                <a:latin typeface="Arial"/>
              </a:rPr>
              <a:t>Cooperation</a:t>
            </a:r>
            <a:r>
              <a:rPr lang="fi-FI" sz="1800" b="0" strike="noStrike" spc="-1" dirty="0">
                <a:solidFill>
                  <a:srgbClr val="FFFFFF"/>
                </a:solidFill>
                <a:latin typeface="Arial"/>
              </a:rPr>
              <a:t> and our </a:t>
            </a:r>
            <a:r>
              <a:rPr lang="fi-FI" sz="1800" b="0" strike="noStrike" spc="-1" dirty="0" err="1">
                <a:solidFill>
                  <a:srgbClr val="FFFFFF"/>
                </a:solidFill>
                <a:latin typeface="Arial"/>
              </a:rPr>
              <a:t>role</a:t>
            </a:r>
            <a:r>
              <a:rPr lang="fi-FI" sz="1800" b="0" strike="noStrike" spc="-1" dirty="0">
                <a:solidFill>
                  <a:srgbClr val="FFFFFF"/>
                </a:solidFill>
                <a:latin typeface="Arial"/>
              </a:rPr>
              <a:t> in </a:t>
            </a:r>
            <a:r>
              <a:rPr lang="fi-FI" sz="1800" b="0" strike="noStrike" spc="-1" dirty="0" err="1">
                <a:solidFill>
                  <a:srgbClr val="FFFFFF"/>
                </a:solidFill>
                <a:latin typeface="Arial"/>
              </a:rPr>
              <a:t>society</a:t>
            </a:r>
            <a:endParaRPr lang="en-US" sz="1800" b="0" strike="noStrike" spc="-1" dirty="0">
              <a:solidFill>
                <a:srgbClr val="000000"/>
              </a:solidFill>
              <a:latin typeface="Arial"/>
            </a:endParaRPr>
          </a:p>
          <a:p>
            <a:pPr marL="285840" indent="-285840">
              <a:spcBef>
                <a:spcPts val="488"/>
              </a:spcBef>
              <a:buClr>
                <a:srgbClr val="FFFFFF"/>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fi-FI" sz="1800" b="0" strike="noStrike" spc="-1" dirty="0" err="1">
                <a:solidFill>
                  <a:srgbClr val="FFFFFF"/>
                </a:solidFill>
                <a:latin typeface="Arial"/>
              </a:rPr>
              <a:t>Facts</a:t>
            </a:r>
            <a:r>
              <a:rPr lang="fi-FI" sz="1800" b="0" strike="noStrike" spc="-1" dirty="0">
                <a:solidFill>
                  <a:srgbClr val="FFFFFF"/>
                </a:solidFill>
                <a:latin typeface="Arial"/>
              </a:rPr>
              <a:t> and </a:t>
            </a:r>
            <a:r>
              <a:rPr lang="fi-FI" sz="1800" b="0" strike="noStrike" spc="-1" dirty="0" err="1">
                <a:solidFill>
                  <a:srgbClr val="FFFFFF"/>
                </a:solidFill>
                <a:latin typeface="Arial"/>
              </a:rPr>
              <a:t>figures</a:t>
            </a:r>
            <a:endParaRPr lang="en-US" sz="1800" b="0" strike="noStrike" spc="-1" dirty="0">
              <a:solidFill>
                <a:srgbClr val="000000"/>
              </a:solidFill>
              <a:latin typeface="Arial"/>
            </a:endParaRPr>
          </a:p>
          <a:p>
            <a:pPr marL="285840" indent="-285840">
              <a:spcBef>
                <a:spcPts val="488"/>
              </a:spcBef>
              <a:buClr>
                <a:srgbClr val="FFFFFF"/>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fi-FI" sz="1800" b="0" strike="noStrike" spc="-1" dirty="0" err="1">
                <a:solidFill>
                  <a:srgbClr val="FFFFFF"/>
                </a:solidFill>
                <a:latin typeface="Arial"/>
              </a:rPr>
              <a:t>What</a:t>
            </a:r>
            <a:r>
              <a:rPr lang="fi-FI" sz="1800" b="0" strike="noStrike" spc="-1" dirty="0">
                <a:solidFill>
                  <a:srgbClr val="FFFFFF"/>
                </a:solidFill>
                <a:latin typeface="Arial"/>
              </a:rPr>
              <a:t> </a:t>
            </a:r>
            <a:r>
              <a:rPr lang="fi-FI" sz="1800" b="0" strike="noStrike" spc="-1" dirty="0" err="1">
                <a:solidFill>
                  <a:srgbClr val="FFFFFF"/>
                </a:solidFill>
                <a:latin typeface="Arial"/>
              </a:rPr>
              <a:t>makes</a:t>
            </a:r>
            <a:r>
              <a:rPr lang="fi-FI" sz="1800" b="0" strike="noStrike" spc="-1" dirty="0">
                <a:solidFill>
                  <a:srgbClr val="FFFFFF"/>
                </a:solidFill>
                <a:latin typeface="Arial"/>
              </a:rPr>
              <a:t> </a:t>
            </a:r>
            <a:r>
              <a:rPr lang="fi-FI" sz="1800" b="0" strike="noStrike" spc="-1" dirty="0" err="1">
                <a:solidFill>
                  <a:srgbClr val="FFFFFF"/>
                </a:solidFill>
                <a:latin typeface="Arial"/>
              </a:rPr>
              <a:t>families</a:t>
            </a:r>
            <a:r>
              <a:rPr lang="fi-FI" sz="1800" b="0" strike="noStrike" spc="-1" dirty="0">
                <a:solidFill>
                  <a:srgbClr val="FFFFFF"/>
                </a:solidFill>
                <a:latin typeface="Arial"/>
              </a:rPr>
              <a:t> </a:t>
            </a:r>
            <a:r>
              <a:rPr lang="fi-FI" sz="1800" b="0" strike="noStrike" spc="-1" dirty="0" err="1">
                <a:solidFill>
                  <a:srgbClr val="FFFFFF"/>
                </a:solidFill>
                <a:latin typeface="Arial"/>
              </a:rPr>
              <a:t>choose</a:t>
            </a:r>
            <a:r>
              <a:rPr lang="fi-FI" sz="1800" b="0" strike="noStrike" spc="-1" dirty="0">
                <a:solidFill>
                  <a:srgbClr val="FFFFFF"/>
                </a:solidFill>
                <a:latin typeface="Arial"/>
              </a:rPr>
              <a:t> us</a:t>
            </a:r>
            <a:endParaRPr lang="en-US" sz="1800" b="0" strike="noStrike" spc="-1" dirty="0">
              <a:solidFill>
                <a:srgbClr val="000000"/>
              </a:solidFill>
              <a:latin typeface="Arial"/>
            </a:endParaRPr>
          </a:p>
          <a:p>
            <a:pPr marL="285840" indent="-285840">
              <a:spcBef>
                <a:spcPts val="488"/>
              </a:spcBef>
              <a:buClr>
                <a:srgbClr val="FFFFFF"/>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dirty="0">
              <a:solidFill>
                <a:srgbClr val="000000"/>
              </a:solidFill>
              <a:latin typeface="Arial"/>
            </a:endParaRPr>
          </a:p>
          <a:p>
            <a:pPr marL="285840" indent="-285840">
              <a:spcBef>
                <a:spcPts val="488"/>
              </a:spcBef>
              <a:buClr>
                <a:srgbClr val="FFFFFF"/>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dirty="0">
              <a:solidFill>
                <a:srgbClr val="000000"/>
              </a:solidFill>
              <a:latin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PlaceHolder 1"/>
          <p:cNvSpPr>
            <a:spLocks noGrp="1"/>
          </p:cNvSpPr>
          <p:nvPr>
            <p:ph type="title"/>
          </p:nvPr>
        </p:nvSpPr>
        <p:spPr>
          <a:xfrm>
            <a:off x="917640" y="568440"/>
            <a:ext cx="8531280" cy="1239840"/>
          </a:xfrm>
          <a:prstGeom prst="rect">
            <a:avLst/>
          </a:prstGeom>
          <a:noFill/>
          <a:ln w="0">
            <a:noFill/>
          </a:ln>
        </p:spPr>
        <p:txBody>
          <a:bodyPr lIns="0" tIns="130320" rIns="0" bIns="0" anchor="t">
            <a:noAutofit/>
          </a:bodyPr>
          <a:lstStyle/>
          <a:p>
            <a:pPr marL="12600" indent="0">
              <a:lnSpc>
                <a:spcPct val="100000"/>
              </a:lnSpc>
              <a:spcBef>
                <a:spcPts val="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3600" b="1" strike="noStrike" spc="-1">
                <a:solidFill>
                  <a:srgbClr val="5D1E79"/>
                </a:solidFill>
                <a:latin typeface="Tahoma"/>
                <a:ea typeface="Tahoma"/>
              </a:rPr>
              <a:t>WHO WE ARE</a:t>
            </a:r>
            <a:endParaRPr lang="en-US" sz="3600" b="0" strike="noStrike" spc="-1">
              <a:solidFill>
                <a:srgbClr val="1F497D"/>
              </a:solidFill>
              <a:latin typeface="Calibri"/>
            </a:endParaRPr>
          </a:p>
        </p:txBody>
      </p:sp>
      <p:sp>
        <p:nvSpPr>
          <p:cNvPr id="28" name="object 3"/>
          <p:cNvSpPr/>
          <p:nvPr/>
        </p:nvSpPr>
        <p:spPr>
          <a:xfrm>
            <a:off x="917640" y="1736640"/>
            <a:ext cx="10071000" cy="4068360"/>
          </a:xfrm>
          <a:prstGeom prst="rect">
            <a:avLst/>
          </a:prstGeom>
          <a:noFill/>
          <a:ln w="0">
            <a:noFill/>
          </a:ln>
        </p:spPr>
        <p:style>
          <a:lnRef idx="0">
            <a:scrgbClr r="0" g="0" b="0"/>
          </a:lnRef>
          <a:fillRef idx="0">
            <a:scrgbClr r="0" g="0" b="0"/>
          </a:fillRef>
          <a:effectRef idx="0">
            <a:scrgbClr r="0" g="0" b="0"/>
          </a:effectRef>
          <a:fontRef idx="minor"/>
        </p:style>
        <p:txBody>
          <a:bodyPr lIns="0" tIns="15840" rIns="0" bIns="0" anchor="t">
            <a:spAutoFit/>
          </a:bodyPr>
          <a:lstStyle/>
          <a:p>
            <a:pPr marL="12600">
              <a:lnSpc>
                <a:spcPct val="100000"/>
              </a:lnSpc>
              <a:spcBef>
                <a:spcPts val="1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1" strike="noStrike" spc="-1">
                <a:solidFill>
                  <a:srgbClr val="000000"/>
                </a:solidFill>
                <a:latin typeface="Tahoma"/>
                <a:ea typeface="Tahoma"/>
              </a:rPr>
              <a:t>We are an international school</a:t>
            </a:r>
            <a:endParaRPr lang="en-US" sz="1200" b="0" strike="noStrike" spc="-1">
              <a:solidFill>
                <a:srgbClr val="000000"/>
              </a:solidFill>
              <a:latin typeface="Arial"/>
            </a:endParaRPr>
          </a:p>
          <a:p>
            <a:pPr marL="12600">
              <a:lnSpc>
                <a:spcPct val="100000"/>
              </a:lnSpc>
              <a:spcBef>
                <a:spcPts val="13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0" strike="noStrike" spc="-1">
                <a:solidFill>
                  <a:srgbClr val="000000"/>
                </a:solidFill>
                <a:latin typeface="Lucida Sans Unicode"/>
                <a:ea typeface="Lucida Sans Unicode"/>
              </a:rPr>
              <a:t>We are a private school that follows the Finnish national curriculum. Our school operates in three towns: Imatra, Joensuu and Lappeenranta. Around 620 children and young people learn with us, from preschool through upper secondary school, supported by 50–60 staff members. We are the only school of our kind outside Finland's capital region.</a:t>
            </a:r>
            <a:endParaRPr lang="en-US" sz="1200" b="0" strike="noStrike" spc="-1">
              <a:solidFill>
                <a:srgbClr val="000000"/>
              </a:solidFill>
              <a:latin typeface="Arial"/>
            </a:endParaRPr>
          </a:p>
          <a:p>
            <a:pPr marL="12600">
              <a:lnSpc>
                <a:spcPct val="100000"/>
              </a:lnSpc>
              <a:spcBef>
                <a:spcPts val="13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1" strike="noStrike" spc="-1">
                <a:solidFill>
                  <a:srgbClr val="000000"/>
                </a:solidFill>
                <a:latin typeface="Tahoma"/>
                <a:ea typeface="Tahoma"/>
              </a:rPr>
              <a:t>We are a safe community</a:t>
            </a:r>
            <a:endParaRPr lang="en-US" sz="1200" b="0" strike="noStrike" spc="-1">
              <a:solidFill>
                <a:srgbClr val="000000"/>
              </a:solidFill>
              <a:latin typeface="Arial"/>
            </a:endParaRPr>
          </a:p>
          <a:p>
            <a:pPr marL="12600">
              <a:lnSpc>
                <a:spcPct val="120000"/>
              </a:lnSpc>
              <a:spcBef>
                <a:spcPts val="1012"/>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0" strike="noStrike" spc="-1">
                <a:solidFill>
                  <a:srgbClr val="000000"/>
                </a:solidFill>
                <a:latin typeface="Lucida Sans Unicode"/>
                <a:ea typeface="Lucida Sans Unicode"/>
              </a:rPr>
              <a:t>We are a flexible, caring community from pre-primary education onwards. A pupil grows up with the same classmates from pre-school </a:t>
            </a:r>
            <a:r>
              <a:rPr lang="fi-FI" sz="1200" b="0" strike="noStrike" spc="-1">
                <a:solidFill>
                  <a:srgbClr val="000000"/>
                </a:solidFill>
                <a:latin typeface="Trebuchet MS"/>
                <a:ea typeface="Trebuchet MS"/>
              </a:rPr>
              <a:t>– </a:t>
            </a:r>
            <a:r>
              <a:rPr lang="fi-FI" sz="1200" b="0" strike="noStrike" spc="-1">
                <a:solidFill>
                  <a:srgbClr val="000000"/>
                </a:solidFill>
                <a:latin typeface="Lucida Sans Unicode"/>
                <a:ea typeface="Lucida Sans Unicode"/>
              </a:rPr>
              <a:t>all the way to upper secondary school. Moderate class sizes and caring adults create a safe school environment and individual teaching. Every teacher knows every pupil and family. We are a safe, close-knit school. We have genuine will and means to help learners from multicultural families settle into Finnish society.</a:t>
            </a:r>
            <a:endParaRPr lang="en-US" sz="1200" b="0" strike="noStrike" spc="-1">
              <a:solidFill>
                <a:srgbClr val="000000"/>
              </a:solidFill>
              <a:latin typeface="Arial"/>
            </a:endParaRPr>
          </a:p>
          <a:p>
            <a:pPr marL="12600">
              <a:lnSpc>
                <a:spcPct val="100000"/>
              </a:lnSpc>
              <a:spcBef>
                <a:spcPts val="13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1" strike="noStrike" spc="-1">
                <a:solidFill>
                  <a:srgbClr val="000000"/>
                </a:solidFill>
                <a:latin typeface="Tahoma"/>
                <a:ea typeface="Tahoma"/>
              </a:rPr>
              <a:t>We are a bold pioneer</a:t>
            </a:r>
            <a:endParaRPr lang="en-US" sz="1200" b="0" strike="noStrike" spc="-1">
              <a:solidFill>
                <a:srgbClr val="000000"/>
              </a:solidFill>
              <a:latin typeface="Arial"/>
            </a:endParaRPr>
          </a:p>
          <a:p>
            <a:pPr marL="12600">
              <a:lnSpc>
                <a:spcPct val="120000"/>
              </a:lnSpc>
              <a:spcBef>
                <a:spcPts val="93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0" strike="noStrike" spc="-1">
                <a:solidFill>
                  <a:srgbClr val="000000"/>
                </a:solidFill>
                <a:latin typeface="Lucida Sans Unicode"/>
                <a:ea typeface="Lucida Sans Unicode"/>
              </a:rPr>
              <a:t>We look ahead with open minds and a spirit of renewal. We want to live in the moment and think big. Our motto says it best: The world begins with us. </a:t>
            </a:r>
            <a:endParaRPr lang="en-US" sz="1200" b="0" strike="noStrike" spc="-1">
              <a:solidFill>
                <a:srgbClr val="000000"/>
              </a:solidFill>
              <a:latin typeface="Arial"/>
            </a:endParaRPr>
          </a:p>
          <a:p>
            <a:pPr marL="12600">
              <a:lnSpc>
                <a:spcPct val="120000"/>
              </a:lnSpc>
              <a:spcBef>
                <a:spcPts val="93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1" strike="noStrike" spc="-1">
                <a:solidFill>
                  <a:srgbClr val="000000"/>
                </a:solidFill>
                <a:latin typeface="Tahoma"/>
                <a:ea typeface="Tahoma"/>
              </a:rPr>
              <a:t>Our learners succeed</a:t>
            </a:r>
            <a:endParaRPr lang="en-US" sz="1200" b="0" strike="noStrike" spc="-1">
              <a:solidFill>
                <a:srgbClr val="000000"/>
              </a:solidFill>
              <a:latin typeface="Arial"/>
            </a:endParaRPr>
          </a:p>
          <a:p>
            <a:pPr marL="12600">
              <a:lnSpc>
                <a:spcPct val="120000"/>
              </a:lnSpc>
              <a:spcBef>
                <a:spcPts val="93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0" strike="noStrike" spc="-1">
                <a:solidFill>
                  <a:srgbClr val="000000"/>
                </a:solidFill>
                <a:latin typeface="Lucida Sans Unicode"/>
                <a:ea typeface="Lucida Sans Unicode"/>
              </a:rPr>
              <a:t>Through varied activities, our pupils and students have the chance to grow into creative, courageous, self-driven and enterprising people. We are raising the experts of tomorrow, with excellent readiness to work internationally.</a:t>
            </a:r>
            <a:endParaRPr lang="en-US" sz="1200" b="0" strike="noStrike" spc="-1">
              <a:solidFill>
                <a:srgbClr val="000000"/>
              </a:solidFill>
              <a:latin typeface="Arial"/>
            </a:endParaRPr>
          </a:p>
        </p:txBody>
      </p:sp>
      <p:pic>
        <p:nvPicPr>
          <p:cNvPr id="29" name="object 4"/>
          <p:cNvPicPr/>
          <p:nvPr/>
        </p:nvPicPr>
        <p:blipFill>
          <a:blip r:embed="rId2"/>
          <a:stretch/>
        </p:blipFill>
        <p:spPr>
          <a:xfrm>
            <a:off x="8470800" y="228600"/>
            <a:ext cx="3721320" cy="2084400"/>
          </a:xfrm>
          <a:prstGeom prst="rect">
            <a:avLst/>
          </a:prstGeom>
          <a:ln w="0">
            <a:noFill/>
          </a:ln>
        </p:spPr>
      </p:pic>
      <p:pic>
        <p:nvPicPr>
          <p:cNvPr id="30" name="object 5"/>
          <p:cNvPicPr/>
          <p:nvPr/>
        </p:nvPicPr>
        <p:blipFill>
          <a:blip r:embed="rId3"/>
          <a:stretch/>
        </p:blipFill>
        <p:spPr>
          <a:xfrm>
            <a:off x="10140840" y="5835600"/>
            <a:ext cx="1792440" cy="722520"/>
          </a:xfrm>
          <a:prstGeom prst="rect">
            <a:avLst/>
          </a:prstGeom>
          <a:ln w="0">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PlaceHolder 1"/>
          <p:cNvSpPr>
            <a:spLocks noGrp="1"/>
          </p:cNvSpPr>
          <p:nvPr>
            <p:ph type="title"/>
          </p:nvPr>
        </p:nvSpPr>
        <p:spPr>
          <a:xfrm>
            <a:off x="917640" y="417240"/>
            <a:ext cx="8531280" cy="1793880"/>
          </a:xfrm>
          <a:prstGeom prst="rect">
            <a:avLst/>
          </a:prstGeom>
          <a:noFill/>
          <a:ln w="0">
            <a:noFill/>
          </a:ln>
        </p:spPr>
        <p:txBody>
          <a:bodyPr lIns="0" tIns="130320" rIns="0" bIns="0" anchor="t">
            <a:noAutofit/>
          </a:bodyPr>
          <a:lstStyle/>
          <a:p>
            <a:pPr marL="12600" indent="0">
              <a:lnSpc>
                <a:spcPct val="100000"/>
              </a:lnSpc>
              <a:spcBef>
                <a:spcPts val="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3600" b="1" strike="noStrike" spc="-1">
                <a:solidFill>
                  <a:srgbClr val="5D1E79"/>
                </a:solidFill>
                <a:latin typeface="Tahoma"/>
                <a:ea typeface="Tahoma"/>
              </a:rPr>
              <a:t>ONE SCHOOL, THREE STAGES</a:t>
            </a:r>
            <a:br>
              <a:rPr sz="3600"/>
            </a:br>
            <a:endParaRPr lang="en-US" sz="3600" b="0" strike="noStrike" spc="-1">
              <a:solidFill>
                <a:srgbClr val="1F497D"/>
              </a:solidFill>
              <a:latin typeface="Calibri"/>
            </a:endParaRPr>
          </a:p>
        </p:txBody>
      </p:sp>
      <p:sp>
        <p:nvSpPr>
          <p:cNvPr id="32" name="object 3"/>
          <p:cNvSpPr/>
          <p:nvPr/>
        </p:nvSpPr>
        <p:spPr>
          <a:xfrm>
            <a:off x="838080" y="1922400"/>
            <a:ext cx="10071360" cy="3868200"/>
          </a:xfrm>
          <a:prstGeom prst="rect">
            <a:avLst/>
          </a:prstGeom>
          <a:noFill/>
          <a:ln w="0">
            <a:noFill/>
          </a:ln>
        </p:spPr>
        <p:style>
          <a:lnRef idx="0">
            <a:scrgbClr r="0" g="0" b="0"/>
          </a:lnRef>
          <a:fillRef idx="0">
            <a:scrgbClr r="0" g="0" b="0"/>
          </a:fillRef>
          <a:effectRef idx="0">
            <a:scrgbClr r="0" g="0" b="0"/>
          </a:effectRef>
          <a:fontRef idx="minor"/>
        </p:style>
        <p:txBody>
          <a:bodyPr lIns="0" tIns="15840" rIns="0" bIns="0" anchor="t">
            <a:spAutoFit/>
          </a:bodyPr>
          <a:lstStyle/>
          <a:p>
            <a:pPr marL="184320" indent="-171720">
              <a:lnSpc>
                <a:spcPct val="100000"/>
              </a:lnSpc>
              <a:spcBef>
                <a:spcPts val="125"/>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1" strike="noStrike" spc="-1" dirty="0">
                <a:solidFill>
                  <a:srgbClr val="000000"/>
                </a:solidFill>
                <a:latin typeface="Tahoma"/>
                <a:ea typeface="Tahoma"/>
              </a:rPr>
              <a:t>School of Eastern Finland </a:t>
            </a:r>
            <a:r>
              <a:rPr lang="fi-FI" sz="1200" b="1" strike="noStrike" spc="-1" dirty="0" err="1">
                <a:solidFill>
                  <a:srgbClr val="000000"/>
                </a:solidFill>
                <a:latin typeface="Tahoma"/>
                <a:ea typeface="Tahoma"/>
              </a:rPr>
              <a:t>offers</a:t>
            </a:r>
            <a:r>
              <a:rPr lang="fi-FI" sz="1200" b="1" strike="noStrike" spc="-1" dirty="0">
                <a:solidFill>
                  <a:srgbClr val="000000"/>
                </a:solidFill>
                <a:latin typeface="Tahoma"/>
                <a:ea typeface="Tahoma"/>
              </a:rPr>
              <a:t> </a:t>
            </a:r>
            <a:r>
              <a:rPr lang="fi-FI" sz="1200" b="1" strike="noStrike" spc="-1" dirty="0" err="1">
                <a:solidFill>
                  <a:srgbClr val="000000"/>
                </a:solidFill>
                <a:latin typeface="Tahoma"/>
                <a:ea typeface="Tahoma"/>
              </a:rPr>
              <a:t>one</a:t>
            </a:r>
            <a:r>
              <a:rPr lang="fi-FI" sz="1200" b="1" strike="noStrike" spc="-1" dirty="0">
                <a:solidFill>
                  <a:srgbClr val="000000"/>
                </a:solidFill>
                <a:latin typeface="Tahoma"/>
                <a:ea typeface="Tahoma"/>
              </a:rPr>
              <a:t> continuous </a:t>
            </a:r>
            <a:r>
              <a:rPr lang="fi-FI" sz="1200" b="1" strike="noStrike" spc="-1" dirty="0" err="1">
                <a:solidFill>
                  <a:srgbClr val="000000"/>
                </a:solidFill>
                <a:latin typeface="Tahoma"/>
                <a:ea typeface="Tahoma"/>
              </a:rPr>
              <a:t>learning</a:t>
            </a:r>
            <a:r>
              <a:rPr lang="fi-FI" sz="1200" b="1" strike="noStrike" spc="-1" dirty="0">
                <a:solidFill>
                  <a:srgbClr val="000000"/>
                </a:solidFill>
                <a:latin typeface="Tahoma"/>
                <a:ea typeface="Tahoma"/>
              </a:rPr>
              <a:t> path made </a:t>
            </a:r>
            <a:r>
              <a:rPr lang="fi-FI" sz="1200" b="1" strike="noStrike" spc="-1" dirty="0" err="1">
                <a:solidFill>
                  <a:srgbClr val="000000"/>
                </a:solidFill>
                <a:latin typeface="Tahoma"/>
                <a:ea typeface="Tahoma"/>
              </a:rPr>
              <a:t>up</a:t>
            </a:r>
            <a:r>
              <a:rPr lang="fi-FI" sz="1200" b="1" strike="noStrike" spc="-1" dirty="0">
                <a:solidFill>
                  <a:srgbClr val="000000"/>
                </a:solidFill>
                <a:latin typeface="Tahoma"/>
                <a:ea typeface="Tahoma"/>
              </a:rPr>
              <a:t> of </a:t>
            </a:r>
            <a:r>
              <a:rPr lang="fi-FI" sz="1200" b="1" strike="noStrike" spc="-1" dirty="0" err="1">
                <a:solidFill>
                  <a:srgbClr val="000000"/>
                </a:solidFill>
                <a:latin typeface="Tahoma"/>
                <a:ea typeface="Tahoma"/>
              </a:rPr>
              <a:t>three</a:t>
            </a:r>
            <a:r>
              <a:rPr lang="fi-FI" sz="1200" b="1" strike="noStrike" spc="-1" dirty="0">
                <a:solidFill>
                  <a:srgbClr val="000000"/>
                </a:solidFill>
                <a:latin typeface="Tahoma"/>
                <a:ea typeface="Tahoma"/>
              </a:rPr>
              <a:t> </a:t>
            </a:r>
            <a:r>
              <a:rPr lang="fi-FI" sz="1200" b="1" strike="noStrike" spc="-1" dirty="0" err="1">
                <a:solidFill>
                  <a:srgbClr val="000000"/>
                </a:solidFill>
                <a:latin typeface="Tahoma"/>
                <a:ea typeface="Tahoma"/>
              </a:rPr>
              <a:t>stages</a:t>
            </a:r>
            <a:r>
              <a:rPr lang="fi-FI" sz="1200" b="1" strike="noStrike" spc="-1" dirty="0">
                <a:solidFill>
                  <a:srgbClr val="000000"/>
                </a:solidFill>
                <a:latin typeface="Tahoma"/>
                <a:ea typeface="Tahoma"/>
              </a:rPr>
              <a:t>, </a:t>
            </a:r>
            <a:r>
              <a:rPr lang="fi-FI" sz="1200" b="1" strike="noStrike" spc="-1" dirty="0" err="1">
                <a:solidFill>
                  <a:srgbClr val="000000"/>
                </a:solidFill>
                <a:latin typeface="Lucida Sans Unicode"/>
                <a:ea typeface="Lucida Sans Unicode"/>
              </a:rPr>
              <a:t>built</a:t>
            </a:r>
            <a:r>
              <a:rPr lang="fi-FI" sz="1200" b="1" strike="noStrike" spc="-1" dirty="0">
                <a:solidFill>
                  <a:srgbClr val="000000"/>
                </a:solidFill>
                <a:latin typeface="Lucida Sans Unicode"/>
                <a:ea typeface="Lucida Sans Unicode"/>
              </a:rPr>
              <a:t> </a:t>
            </a:r>
            <a:r>
              <a:rPr lang="fi-FI" sz="1200" b="1" strike="noStrike" spc="-1" dirty="0" err="1">
                <a:solidFill>
                  <a:srgbClr val="000000"/>
                </a:solidFill>
                <a:latin typeface="Lucida Sans Unicode"/>
                <a:ea typeface="Lucida Sans Unicode"/>
              </a:rPr>
              <a:t>around</a:t>
            </a:r>
            <a:r>
              <a:rPr lang="fi-FI" sz="1200" b="1" strike="noStrike" spc="-1" dirty="0">
                <a:solidFill>
                  <a:srgbClr val="000000"/>
                </a:solidFill>
                <a:latin typeface="Lucida Sans Unicode"/>
                <a:ea typeface="Lucida Sans Unicode"/>
              </a:rPr>
              <a:t>:</a:t>
            </a:r>
            <a:endParaRPr lang="en-US" sz="1200" b="0" strike="noStrike" spc="-1" dirty="0">
              <a:solidFill>
                <a:srgbClr val="000000"/>
              </a:solidFill>
              <a:latin typeface="Arial"/>
            </a:endParaRPr>
          </a:p>
          <a:p>
            <a:pPr marL="914400" lvl="1" indent="-171360">
              <a:lnSpc>
                <a:spcPct val="100000"/>
              </a:lnSpc>
              <a:spcBef>
                <a:spcPts val="125"/>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fi-FI" sz="1200" b="0" strike="noStrike" spc="-1" dirty="0" err="1">
                <a:solidFill>
                  <a:srgbClr val="000000"/>
                </a:solidFill>
                <a:latin typeface="Lucida Sans Unicode"/>
                <a:ea typeface="Lucida Sans Unicode"/>
              </a:rPr>
              <a:t>early</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childhood</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education</a:t>
            </a:r>
            <a:endParaRPr lang="en-US" sz="1200" b="0" strike="noStrike" spc="-1" dirty="0">
              <a:solidFill>
                <a:srgbClr val="000000"/>
              </a:solidFill>
              <a:latin typeface="Arial"/>
            </a:endParaRPr>
          </a:p>
          <a:p>
            <a:pPr marL="914400" lvl="1" indent="-171360">
              <a:lnSpc>
                <a:spcPct val="100000"/>
              </a:lnSpc>
              <a:spcBef>
                <a:spcPts val="125"/>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fi-FI" sz="1200" b="0" strike="noStrike" spc="-1" dirty="0" err="1">
                <a:solidFill>
                  <a:srgbClr val="000000"/>
                </a:solidFill>
                <a:latin typeface="Lucida Sans Unicode"/>
                <a:ea typeface="Lucida Sans Unicode"/>
              </a:rPr>
              <a:t>basic</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education</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grades</a:t>
            </a:r>
            <a:r>
              <a:rPr lang="fi-FI" sz="1200" b="0" strike="noStrike" spc="-1" dirty="0">
                <a:solidFill>
                  <a:srgbClr val="000000"/>
                </a:solidFill>
                <a:latin typeface="Lucida Sans Unicode"/>
                <a:ea typeface="Lucida Sans Unicode"/>
              </a:rPr>
              <a:t> 1–9 </a:t>
            </a:r>
            <a:endParaRPr lang="en-US" sz="1200" b="0" strike="noStrike" spc="-1" dirty="0">
              <a:solidFill>
                <a:srgbClr val="000000"/>
              </a:solidFill>
              <a:latin typeface="Arial"/>
            </a:endParaRPr>
          </a:p>
          <a:p>
            <a:pPr marL="914400" lvl="1" indent="-171360">
              <a:lnSpc>
                <a:spcPct val="100000"/>
              </a:lnSpc>
              <a:spcBef>
                <a:spcPts val="125"/>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fi-FI" sz="1200" b="0" strike="noStrike" spc="-1" dirty="0">
                <a:solidFill>
                  <a:srgbClr val="000000"/>
                </a:solidFill>
                <a:latin typeface="Lucida Sans Unicode"/>
                <a:ea typeface="Lucida Sans Unicode"/>
              </a:rPr>
              <a:t>and upper secondary school.</a:t>
            </a:r>
            <a:endParaRPr lang="en-US" sz="1200" b="0" strike="noStrike" spc="-1" dirty="0">
              <a:solidFill>
                <a:srgbClr val="000000"/>
              </a:solidFill>
              <a:latin typeface="Arial"/>
            </a:endParaRPr>
          </a:p>
          <a:p>
            <a:pPr marL="914400" lvl="1" indent="-171360">
              <a:lnSpc>
                <a:spcPct val="100000"/>
              </a:lnSpc>
              <a:spcBef>
                <a:spcPts val="125"/>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endParaRPr lang="en-US" sz="1200" b="0" strike="noStrike" spc="-1" dirty="0">
              <a:solidFill>
                <a:srgbClr val="000000"/>
              </a:solidFill>
              <a:latin typeface="Arial"/>
            </a:endParaRPr>
          </a:p>
          <a:p>
            <a:pPr marL="184320" indent="-171720">
              <a:lnSpc>
                <a:spcPct val="100000"/>
              </a:lnSpc>
              <a:spcBef>
                <a:spcPts val="125"/>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1" strike="noStrike" spc="-1" dirty="0" err="1">
                <a:solidFill>
                  <a:srgbClr val="000000"/>
                </a:solidFill>
                <a:latin typeface="Tahoma"/>
                <a:ea typeface="Tahoma"/>
              </a:rPr>
              <a:t>Across</a:t>
            </a:r>
            <a:r>
              <a:rPr lang="fi-FI" sz="1200" b="1" strike="noStrike" spc="-1" dirty="0">
                <a:solidFill>
                  <a:srgbClr val="000000"/>
                </a:solidFill>
                <a:latin typeface="Tahoma"/>
                <a:ea typeface="Tahoma"/>
              </a:rPr>
              <a:t> </a:t>
            </a:r>
            <a:r>
              <a:rPr lang="fi-FI" sz="1200" b="1" strike="noStrike" spc="-1" dirty="0" err="1">
                <a:solidFill>
                  <a:srgbClr val="000000"/>
                </a:solidFill>
                <a:latin typeface="Tahoma"/>
                <a:ea typeface="Tahoma"/>
              </a:rPr>
              <a:t>all</a:t>
            </a:r>
            <a:r>
              <a:rPr lang="fi-FI" sz="1200" b="1" strike="noStrike" spc="-1" dirty="0">
                <a:solidFill>
                  <a:srgbClr val="000000"/>
                </a:solidFill>
                <a:latin typeface="Tahoma"/>
                <a:ea typeface="Tahoma"/>
              </a:rPr>
              <a:t> </a:t>
            </a:r>
            <a:r>
              <a:rPr lang="fi-FI" sz="1200" b="1" strike="noStrike" spc="-1" dirty="0" err="1">
                <a:solidFill>
                  <a:srgbClr val="000000"/>
                </a:solidFill>
                <a:latin typeface="Tahoma"/>
                <a:ea typeface="Tahoma"/>
              </a:rPr>
              <a:t>three</a:t>
            </a:r>
            <a:r>
              <a:rPr lang="fi-FI" sz="1200" b="1" strike="noStrike" spc="-1" dirty="0">
                <a:solidFill>
                  <a:srgbClr val="000000"/>
                </a:solidFill>
                <a:latin typeface="Tahoma"/>
                <a:ea typeface="Tahoma"/>
              </a:rPr>
              <a:t> </a:t>
            </a:r>
            <a:r>
              <a:rPr lang="fi-FI" sz="1200" b="1" strike="noStrike" spc="-1" dirty="0" err="1">
                <a:solidFill>
                  <a:srgbClr val="000000"/>
                </a:solidFill>
                <a:latin typeface="Tahoma"/>
                <a:ea typeface="Tahoma"/>
              </a:rPr>
              <a:t>stages</a:t>
            </a:r>
            <a:r>
              <a:rPr lang="fi-FI" sz="1200" b="1" strike="noStrike" spc="-1" dirty="0">
                <a:solidFill>
                  <a:srgbClr val="000000"/>
                </a:solidFill>
                <a:latin typeface="Tahoma"/>
                <a:ea typeface="Tahoma"/>
              </a:rPr>
              <a:t>, </a:t>
            </a:r>
            <a:r>
              <a:rPr lang="fi-FI" sz="1200" b="1" strike="noStrike" spc="-1" dirty="0" err="1">
                <a:solidFill>
                  <a:srgbClr val="000000"/>
                </a:solidFill>
                <a:latin typeface="Tahoma"/>
                <a:ea typeface="Tahoma"/>
              </a:rPr>
              <a:t>we</a:t>
            </a:r>
            <a:r>
              <a:rPr lang="fi-FI" sz="1200" b="1" strike="noStrike" spc="-1" dirty="0">
                <a:solidFill>
                  <a:srgbClr val="000000"/>
                </a:solidFill>
                <a:latin typeface="Tahoma"/>
                <a:ea typeface="Tahoma"/>
              </a:rPr>
              <a:t> </a:t>
            </a:r>
            <a:r>
              <a:rPr lang="fi-FI" sz="1200" b="1" strike="noStrike" spc="-1" dirty="0" err="1">
                <a:solidFill>
                  <a:srgbClr val="000000"/>
                </a:solidFill>
                <a:latin typeface="Tahoma"/>
                <a:ea typeface="Tahoma"/>
              </a:rPr>
              <a:t>place</a:t>
            </a:r>
            <a:r>
              <a:rPr lang="fi-FI" sz="1200" b="1" strike="noStrike" spc="-1" dirty="0">
                <a:solidFill>
                  <a:srgbClr val="000000"/>
                </a:solidFill>
                <a:latin typeface="Tahoma"/>
                <a:ea typeface="Tahoma"/>
              </a:rPr>
              <a:t> </a:t>
            </a:r>
            <a:r>
              <a:rPr lang="fi-FI" sz="1200" b="1" strike="noStrike" spc="-1" dirty="0" err="1">
                <a:solidFill>
                  <a:srgbClr val="000000"/>
                </a:solidFill>
                <a:latin typeface="Tahoma"/>
                <a:ea typeface="Tahoma"/>
              </a:rPr>
              <a:t>special</a:t>
            </a:r>
            <a:r>
              <a:rPr lang="fi-FI" sz="1200" b="1" strike="noStrike" spc="-1" dirty="0">
                <a:solidFill>
                  <a:srgbClr val="000000"/>
                </a:solidFill>
                <a:latin typeface="Tahoma"/>
                <a:ea typeface="Tahoma"/>
              </a:rPr>
              <a:t> </a:t>
            </a:r>
            <a:r>
              <a:rPr lang="fi-FI" sz="1200" b="1" strike="noStrike" spc="-1" dirty="0" err="1">
                <a:solidFill>
                  <a:srgbClr val="000000"/>
                </a:solidFill>
                <a:latin typeface="Tahoma"/>
                <a:ea typeface="Tahoma"/>
              </a:rPr>
              <a:t>emphasis</a:t>
            </a:r>
            <a:r>
              <a:rPr lang="fi-FI" sz="1200" b="1" strike="noStrike" spc="-1" dirty="0">
                <a:solidFill>
                  <a:srgbClr val="000000"/>
                </a:solidFill>
                <a:latin typeface="Tahoma"/>
                <a:ea typeface="Tahoma"/>
              </a:rPr>
              <a:t> on:</a:t>
            </a:r>
            <a:endParaRPr lang="en-US" sz="1200" b="0" strike="noStrike" spc="-1" dirty="0">
              <a:solidFill>
                <a:srgbClr val="000000"/>
              </a:solidFill>
              <a:latin typeface="Arial"/>
            </a:endParaRPr>
          </a:p>
          <a:p>
            <a:pPr marL="914400" lvl="1" indent="-171360">
              <a:lnSpc>
                <a:spcPct val="100000"/>
              </a:lnSpc>
              <a:spcBef>
                <a:spcPts val="125"/>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fi-FI" sz="1200" b="0" strike="noStrike" spc="-1" dirty="0" err="1">
                <a:solidFill>
                  <a:srgbClr val="000000"/>
                </a:solidFill>
                <a:latin typeface="Tahoma"/>
                <a:ea typeface="Tahoma"/>
              </a:rPr>
              <a:t>developing</a:t>
            </a:r>
            <a:r>
              <a:rPr lang="fi-FI" sz="1200" b="0" strike="noStrike" spc="-1" dirty="0">
                <a:solidFill>
                  <a:srgbClr val="000000"/>
                </a:solidFill>
                <a:latin typeface="Tahoma"/>
                <a:ea typeface="Tahoma"/>
              </a:rPr>
              <a:t> </a:t>
            </a:r>
            <a:r>
              <a:rPr lang="fi-FI" sz="1200" b="0" strike="noStrike" spc="-1" dirty="0" err="1">
                <a:solidFill>
                  <a:srgbClr val="000000"/>
                </a:solidFill>
                <a:latin typeface="Tahoma"/>
                <a:ea typeface="Tahoma"/>
              </a:rPr>
              <a:t>strong</a:t>
            </a:r>
            <a:r>
              <a:rPr lang="fi-FI" sz="1200" b="0" strike="noStrike" spc="-1" dirty="0">
                <a:solidFill>
                  <a:srgbClr val="000000"/>
                </a:solidFill>
                <a:latin typeface="Tahoma"/>
                <a:ea typeface="Tahoma"/>
              </a:rPr>
              <a:t> Russian-language skills</a:t>
            </a:r>
            <a:endParaRPr lang="en-US" sz="1200" b="0" strike="noStrike" spc="-1" dirty="0">
              <a:solidFill>
                <a:srgbClr val="000000"/>
              </a:solidFill>
              <a:latin typeface="Arial"/>
            </a:endParaRPr>
          </a:p>
          <a:p>
            <a:pPr marL="914400" lvl="1" indent="-171360">
              <a:lnSpc>
                <a:spcPct val="100000"/>
              </a:lnSpc>
              <a:spcBef>
                <a:spcPts val="125"/>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fi-FI" sz="1200" b="0" strike="noStrike" spc="-1" dirty="0" err="1">
                <a:solidFill>
                  <a:srgbClr val="000000"/>
                </a:solidFill>
                <a:latin typeface="Tahoma"/>
                <a:ea typeface="Tahoma"/>
              </a:rPr>
              <a:t>building</a:t>
            </a:r>
            <a:r>
              <a:rPr lang="fi-FI" sz="1200" b="0" strike="noStrike" spc="-1" dirty="0">
                <a:solidFill>
                  <a:srgbClr val="000000"/>
                </a:solidFill>
                <a:latin typeface="Tahoma"/>
                <a:ea typeface="Tahoma"/>
              </a:rPr>
              <a:t> a </a:t>
            </a:r>
            <a:r>
              <a:rPr lang="fi-FI" sz="1200" b="0" strike="noStrike" spc="-1" dirty="0" err="1">
                <a:solidFill>
                  <a:srgbClr val="000000"/>
                </a:solidFill>
                <a:latin typeface="Tahoma"/>
                <a:ea typeface="Tahoma"/>
              </a:rPr>
              <a:t>safe</a:t>
            </a:r>
            <a:r>
              <a:rPr lang="fi-FI" sz="1200" b="0" strike="noStrike" spc="-1" dirty="0">
                <a:solidFill>
                  <a:srgbClr val="000000"/>
                </a:solidFill>
                <a:latin typeface="Tahoma"/>
                <a:ea typeface="Tahoma"/>
              </a:rPr>
              <a:t>, </a:t>
            </a:r>
            <a:r>
              <a:rPr lang="fi-FI" sz="1200" b="0" strike="noStrike" spc="-1" dirty="0" err="1">
                <a:solidFill>
                  <a:srgbClr val="000000"/>
                </a:solidFill>
                <a:latin typeface="Tahoma"/>
                <a:ea typeface="Tahoma"/>
              </a:rPr>
              <a:t>caring</a:t>
            </a:r>
            <a:r>
              <a:rPr lang="fi-FI" sz="1200" b="0" strike="noStrike" spc="-1" dirty="0">
                <a:solidFill>
                  <a:srgbClr val="000000"/>
                </a:solidFill>
                <a:latin typeface="Tahoma"/>
                <a:ea typeface="Tahoma"/>
              </a:rPr>
              <a:t> </a:t>
            </a:r>
            <a:r>
              <a:rPr lang="fi-FI" sz="1200" b="0" strike="noStrike" spc="-1" dirty="0" err="1">
                <a:solidFill>
                  <a:srgbClr val="000000"/>
                </a:solidFill>
                <a:latin typeface="Tahoma"/>
                <a:ea typeface="Tahoma"/>
              </a:rPr>
              <a:t>community</a:t>
            </a:r>
            <a:r>
              <a:rPr lang="fi-FI" sz="1200" b="0" strike="noStrike" spc="-1" dirty="0">
                <a:solidFill>
                  <a:srgbClr val="000000"/>
                </a:solidFill>
                <a:latin typeface="Tahoma"/>
                <a:ea typeface="Tahoma"/>
              </a:rPr>
              <a:t> </a:t>
            </a:r>
            <a:endParaRPr lang="en-US" sz="1200" b="0" strike="noStrike" spc="-1" dirty="0">
              <a:solidFill>
                <a:srgbClr val="000000"/>
              </a:solidFill>
              <a:latin typeface="Arial"/>
            </a:endParaRPr>
          </a:p>
          <a:p>
            <a:pPr marL="914400" lvl="1" indent="-171360">
              <a:lnSpc>
                <a:spcPct val="100000"/>
              </a:lnSpc>
              <a:spcBef>
                <a:spcPts val="125"/>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fi-FI" sz="1200" b="0" strike="noStrike" spc="-1" dirty="0" err="1">
                <a:solidFill>
                  <a:srgbClr val="000000"/>
                </a:solidFill>
                <a:latin typeface="Tahoma"/>
                <a:ea typeface="Tahoma"/>
              </a:rPr>
              <a:t>continuing</a:t>
            </a:r>
            <a:r>
              <a:rPr lang="fi-FI" sz="1200" b="0" strike="noStrike" spc="-1" dirty="0">
                <a:solidFill>
                  <a:srgbClr val="000000"/>
                </a:solidFill>
                <a:latin typeface="Tahoma"/>
                <a:ea typeface="Tahoma"/>
              </a:rPr>
              <a:t> to </a:t>
            </a:r>
            <a:r>
              <a:rPr lang="fi-FI" sz="1200" b="0" strike="noStrike" spc="-1" dirty="0" err="1">
                <a:solidFill>
                  <a:srgbClr val="000000"/>
                </a:solidFill>
                <a:latin typeface="Tahoma"/>
                <a:ea typeface="Tahoma"/>
              </a:rPr>
              <a:t>grow</a:t>
            </a:r>
            <a:r>
              <a:rPr lang="fi-FI" sz="1200" b="0" strike="noStrike" spc="-1" dirty="0">
                <a:solidFill>
                  <a:srgbClr val="000000"/>
                </a:solidFill>
                <a:latin typeface="Tahoma"/>
                <a:ea typeface="Tahoma"/>
              </a:rPr>
              <a:t> in Imatra, Joensuu and Lappeenranta.</a:t>
            </a:r>
            <a:endParaRPr lang="en-US" sz="1200" b="0" strike="noStrike" spc="-1" dirty="0">
              <a:solidFill>
                <a:srgbClr val="000000"/>
              </a:solidFill>
              <a:latin typeface="Arial"/>
            </a:endParaRPr>
          </a:p>
          <a:p>
            <a:pPr marL="184320" indent="-171720">
              <a:lnSpc>
                <a:spcPct val="100000"/>
              </a:lnSpc>
              <a:spcBef>
                <a:spcPts val="125"/>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strike="noStrike" spc="-1" dirty="0">
              <a:solidFill>
                <a:srgbClr val="000000"/>
              </a:solidFill>
              <a:latin typeface="Arial"/>
            </a:endParaRPr>
          </a:p>
          <a:p>
            <a:pPr marL="184320" indent="-171720">
              <a:lnSpc>
                <a:spcPct val="120000"/>
              </a:lnSpc>
              <a:spcBef>
                <a:spcPts val="125"/>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1" strike="noStrike" spc="-1" dirty="0">
                <a:solidFill>
                  <a:srgbClr val="000000"/>
                </a:solidFill>
                <a:latin typeface="Tahoma"/>
                <a:ea typeface="Tahoma"/>
              </a:rPr>
              <a:t>Teaching </a:t>
            </a:r>
            <a:r>
              <a:rPr lang="fi-FI" sz="1200" b="1" strike="noStrike" spc="-1" dirty="0" err="1">
                <a:solidFill>
                  <a:srgbClr val="000000"/>
                </a:solidFill>
                <a:latin typeface="Tahoma"/>
                <a:ea typeface="Tahoma"/>
              </a:rPr>
              <a:t>increasingly</a:t>
            </a:r>
            <a:r>
              <a:rPr lang="fi-FI" sz="1200" b="1" strike="noStrike" spc="-1" dirty="0">
                <a:solidFill>
                  <a:srgbClr val="000000"/>
                </a:solidFill>
                <a:latin typeface="Tahoma"/>
                <a:ea typeface="Tahoma"/>
              </a:rPr>
              <a:t> </a:t>
            </a:r>
            <a:r>
              <a:rPr lang="fi-FI" sz="1200" b="1" strike="noStrike" spc="-1" dirty="0" err="1">
                <a:solidFill>
                  <a:srgbClr val="000000"/>
                </a:solidFill>
                <a:latin typeface="Tahoma"/>
                <a:ea typeface="Tahoma"/>
              </a:rPr>
              <a:t>emphasises</a:t>
            </a:r>
            <a:r>
              <a:rPr lang="fi-FI" sz="1200" b="1" strike="noStrike" spc="-1" dirty="0">
                <a:solidFill>
                  <a:srgbClr val="000000"/>
                </a:solidFill>
                <a:latin typeface="Tahoma"/>
                <a:ea typeface="Tahoma"/>
              </a:rPr>
              <a:t> </a:t>
            </a:r>
            <a:r>
              <a:rPr lang="fi-FI" sz="1200" b="1" strike="noStrike" spc="-1" dirty="0" err="1">
                <a:solidFill>
                  <a:srgbClr val="000000"/>
                </a:solidFill>
                <a:latin typeface="Tahoma"/>
                <a:ea typeface="Tahoma"/>
              </a:rPr>
              <a:t>quality</a:t>
            </a:r>
            <a:r>
              <a:rPr lang="fi-FI" sz="1200" b="1" strike="noStrike" spc="-1" dirty="0">
                <a:solidFill>
                  <a:srgbClr val="000000"/>
                </a:solidFill>
                <a:latin typeface="Tahoma"/>
                <a:ea typeface="Tahoma"/>
              </a:rPr>
              <a:t> and </a:t>
            </a:r>
            <a:r>
              <a:rPr lang="fi-FI" sz="1200" b="1" strike="noStrike" spc="-1" dirty="0" err="1">
                <a:solidFill>
                  <a:srgbClr val="000000"/>
                </a:solidFill>
                <a:latin typeface="Tahoma"/>
                <a:ea typeface="Tahoma"/>
              </a:rPr>
              <a:t>continuity</a:t>
            </a:r>
            <a:r>
              <a:rPr lang="fi-FI" sz="1200" b="1" strike="noStrike" spc="-1" dirty="0">
                <a:solidFill>
                  <a:srgbClr val="000000"/>
                </a:solidFill>
                <a:latin typeface="Tahoma"/>
                <a:ea typeface="Tahoma"/>
              </a:rPr>
              <a:t> </a:t>
            </a:r>
            <a:r>
              <a:rPr lang="fi-FI" sz="1200" b="1" strike="noStrike" spc="-1" dirty="0" err="1">
                <a:solidFill>
                  <a:srgbClr val="000000"/>
                </a:solidFill>
                <a:latin typeface="Tahoma"/>
                <a:ea typeface="Tahoma"/>
              </a:rPr>
              <a:t>from</a:t>
            </a:r>
            <a:r>
              <a:rPr lang="fi-FI" sz="1200" b="1" strike="noStrike" spc="-1" dirty="0">
                <a:solidFill>
                  <a:srgbClr val="000000"/>
                </a:solidFill>
                <a:latin typeface="Tahoma"/>
                <a:ea typeface="Tahoma"/>
              </a:rPr>
              <a:t> the </a:t>
            </a:r>
            <a:r>
              <a:rPr lang="fi-FI" sz="1200" b="1" strike="noStrike" spc="-1" dirty="0" err="1">
                <a:solidFill>
                  <a:srgbClr val="000000"/>
                </a:solidFill>
                <a:latin typeface="Tahoma"/>
                <a:ea typeface="Tahoma"/>
              </a:rPr>
              <a:t>very</a:t>
            </a:r>
            <a:r>
              <a:rPr lang="fi-FI" sz="1200" b="1" strike="noStrike" spc="-1" dirty="0">
                <a:solidFill>
                  <a:srgbClr val="000000"/>
                </a:solidFill>
                <a:latin typeface="Tahoma"/>
                <a:ea typeface="Tahoma"/>
              </a:rPr>
              <a:t> </a:t>
            </a:r>
            <a:r>
              <a:rPr lang="fi-FI" sz="1200" b="1" strike="noStrike" spc="-1" dirty="0" err="1">
                <a:solidFill>
                  <a:srgbClr val="000000"/>
                </a:solidFill>
                <a:latin typeface="Tahoma"/>
                <a:ea typeface="Tahoma"/>
              </a:rPr>
              <a:t>first</a:t>
            </a:r>
            <a:r>
              <a:rPr lang="fi-FI" sz="1200" b="1" strike="noStrike" spc="-1" dirty="0">
                <a:solidFill>
                  <a:srgbClr val="000000"/>
                </a:solidFill>
                <a:latin typeface="Tahoma"/>
                <a:ea typeface="Tahoma"/>
              </a:rPr>
              <a:t> </a:t>
            </a:r>
            <a:r>
              <a:rPr lang="fi-FI" sz="1200" b="1" strike="noStrike" spc="-1" dirty="0" err="1">
                <a:solidFill>
                  <a:srgbClr val="000000"/>
                </a:solidFill>
                <a:latin typeface="Tahoma"/>
                <a:ea typeface="Tahoma"/>
              </a:rPr>
              <a:t>years</a:t>
            </a:r>
            <a:r>
              <a:rPr lang="fi-FI" sz="1200" b="1" strike="noStrike" spc="-1" dirty="0">
                <a:solidFill>
                  <a:srgbClr val="000000"/>
                </a:solidFill>
                <a:latin typeface="Tahoma"/>
                <a:ea typeface="Tahoma"/>
              </a:rPr>
              <a:t>.</a:t>
            </a:r>
            <a:endParaRPr lang="en-US" sz="1200" b="0" strike="noStrike" spc="-1" dirty="0">
              <a:solidFill>
                <a:srgbClr val="000000"/>
              </a:solidFill>
              <a:latin typeface="Arial"/>
            </a:endParaRPr>
          </a:p>
          <a:p>
            <a:pPr marL="184320" indent="-171720">
              <a:lnSpc>
                <a:spcPct val="120000"/>
              </a:lnSpc>
              <a:spcBef>
                <a:spcPts val="125"/>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strike="noStrike" spc="-1" dirty="0">
              <a:solidFill>
                <a:srgbClr val="000000"/>
              </a:solidFill>
              <a:latin typeface="Arial"/>
            </a:endParaRPr>
          </a:p>
          <a:p>
            <a:pPr marL="184320" indent="-171720">
              <a:lnSpc>
                <a:spcPct val="120000"/>
              </a:lnSpc>
              <a:spcBef>
                <a:spcPts val="125"/>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1" strike="noStrike" spc="-1" dirty="0">
                <a:solidFill>
                  <a:srgbClr val="000000"/>
                </a:solidFill>
                <a:latin typeface="Tahoma"/>
                <a:ea typeface="Tahoma"/>
              </a:rPr>
              <a:t>We </a:t>
            </a:r>
            <a:r>
              <a:rPr lang="fi-FI" sz="1200" b="1" strike="noStrike" spc="-1" dirty="0" err="1">
                <a:solidFill>
                  <a:srgbClr val="000000"/>
                </a:solidFill>
                <a:latin typeface="Tahoma"/>
                <a:ea typeface="Tahoma"/>
              </a:rPr>
              <a:t>want</a:t>
            </a:r>
            <a:r>
              <a:rPr lang="fi-FI" sz="1200" b="1" strike="noStrike" spc="-1" dirty="0">
                <a:solidFill>
                  <a:srgbClr val="000000"/>
                </a:solidFill>
                <a:latin typeface="Tahoma"/>
                <a:ea typeface="Tahoma"/>
              </a:rPr>
              <a:t> to </a:t>
            </a:r>
            <a:r>
              <a:rPr lang="fi-FI" sz="1200" b="1" strike="noStrike" spc="-1" dirty="0" err="1">
                <a:solidFill>
                  <a:srgbClr val="000000"/>
                </a:solidFill>
                <a:latin typeface="Tahoma"/>
                <a:ea typeface="Tahoma"/>
              </a:rPr>
              <a:t>be</a:t>
            </a:r>
            <a:r>
              <a:rPr lang="fi-FI" sz="1200" b="1" strike="noStrike" spc="-1" dirty="0">
                <a:solidFill>
                  <a:srgbClr val="000000"/>
                </a:solidFill>
                <a:latin typeface="Tahoma"/>
                <a:ea typeface="Tahoma"/>
              </a:rPr>
              <a:t>:</a:t>
            </a:r>
            <a:endParaRPr lang="en-US" sz="1200" b="0" strike="noStrike" spc="-1" dirty="0">
              <a:solidFill>
                <a:srgbClr val="000000"/>
              </a:solidFill>
              <a:latin typeface="Arial"/>
            </a:endParaRPr>
          </a:p>
          <a:p>
            <a:pPr marL="914400" lvl="1" indent="-171360">
              <a:lnSpc>
                <a:spcPct val="120000"/>
              </a:lnSpc>
              <a:spcBef>
                <a:spcPts val="125"/>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fi-FI" sz="1200" b="0" strike="noStrike" spc="-1" dirty="0">
                <a:solidFill>
                  <a:srgbClr val="000000"/>
                </a:solidFill>
                <a:latin typeface="Tahoma"/>
                <a:ea typeface="Tahoma"/>
              </a:rPr>
              <a:t>the </a:t>
            </a:r>
            <a:r>
              <a:rPr lang="fi-FI" sz="1200" b="0" strike="noStrike" spc="-1" dirty="0" err="1">
                <a:solidFill>
                  <a:srgbClr val="000000"/>
                </a:solidFill>
                <a:latin typeface="Tahoma"/>
                <a:ea typeface="Tahoma"/>
              </a:rPr>
              <a:t>best</a:t>
            </a:r>
            <a:r>
              <a:rPr lang="fi-FI" sz="1200" b="0" strike="noStrike" spc="-1" dirty="0">
                <a:solidFill>
                  <a:srgbClr val="000000"/>
                </a:solidFill>
                <a:latin typeface="Tahoma"/>
                <a:ea typeface="Tahoma"/>
              </a:rPr>
              <a:t> </a:t>
            </a:r>
            <a:r>
              <a:rPr lang="fi-FI" sz="1200" b="0" strike="noStrike" spc="-1" dirty="0" err="1">
                <a:solidFill>
                  <a:srgbClr val="000000"/>
                </a:solidFill>
                <a:latin typeface="Tahoma"/>
                <a:ea typeface="Tahoma"/>
              </a:rPr>
              <a:t>place</a:t>
            </a:r>
            <a:r>
              <a:rPr lang="fi-FI" sz="1200" b="0" strike="noStrike" spc="-1" dirty="0">
                <a:solidFill>
                  <a:srgbClr val="000000"/>
                </a:solidFill>
                <a:latin typeface="Tahoma"/>
                <a:ea typeface="Tahoma"/>
              </a:rPr>
              <a:t> to </a:t>
            </a:r>
            <a:r>
              <a:rPr lang="fi-FI" sz="1200" b="0" strike="noStrike" spc="-1" dirty="0" err="1">
                <a:solidFill>
                  <a:srgbClr val="000000"/>
                </a:solidFill>
                <a:latin typeface="Tahoma"/>
                <a:ea typeface="Tahoma"/>
              </a:rPr>
              <a:t>learn</a:t>
            </a:r>
            <a:r>
              <a:rPr lang="fi-FI" sz="1200" b="0" strike="noStrike" spc="-1" dirty="0">
                <a:solidFill>
                  <a:srgbClr val="000000"/>
                </a:solidFill>
                <a:latin typeface="Tahoma"/>
                <a:ea typeface="Tahoma"/>
              </a:rPr>
              <a:t>.</a:t>
            </a:r>
            <a:endParaRPr lang="en-US" sz="1200" b="0" strike="noStrike" spc="-1" dirty="0">
              <a:solidFill>
                <a:srgbClr val="000000"/>
              </a:solidFill>
              <a:latin typeface="Arial"/>
            </a:endParaRPr>
          </a:p>
          <a:p>
            <a:pPr marL="914400" lvl="1" indent="-171360">
              <a:lnSpc>
                <a:spcPct val="120000"/>
              </a:lnSpc>
              <a:spcBef>
                <a:spcPts val="125"/>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fi-FI" sz="1200" b="0" strike="noStrike" spc="-1" dirty="0">
                <a:solidFill>
                  <a:srgbClr val="000000"/>
                </a:solidFill>
                <a:latin typeface="Tahoma"/>
                <a:ea typeface="Tahoma"/>
              </a:rPr>
              <a:t>the </a:t>
            </a:r>
            <a:r>
              <a:rPr lang="fi-FI" sz="1200" b="0" strike="noStrike" spc="-1" dirty="0" err="1">
                <a:solidFill>
                  <a:srgbClr val="000000"/>
                </a:solidFill>
                <a:latin typeface="Tahoma"/>
                <a:ea typeface="Tahoma"/>
              </a:rPr>
              <a:t>best</a:t>
            </a:r>
            <a:r>
              <a:rPr lang="fi-FI" sz="1200" b="0" strike="noStrike" spc="-1" dirty="0">
                <a:solidFill>
                  <a:srgbClr val="000000"/>
                </a:solidFill>
                <a:latin typeface="Tahoma"/>
                <a:ea typeface="Tahoma"/>
              </a:rPr>
              <a:t> </a:t>
            </a:r>
            <a:r>
              <a:rPr lang="fi-FI" sz="1200" b="0" strike="noStrike" spc="-1" dirty="0" err="1">
                <a:solidFill>
                  <a:srgbClr val="000000"/>
                </a:solidFill>
                <a:latin typeface="Tahoma"/>
                <a:ea typeface="Tahoma"/>
              </a:rPr>
              <a:t>place</a:t>
            </a:r>
            <a:r>
              <a:rPr lang="fi-FI" sz="1200" b="0" strike="noStrike" spc="-1" dirty="0">
                <a:solidFill>
                  <a:srgbClr val="000000"/>
                </a:solidFill>
                <a:latin typeface="Tahoma"/>
                <a:ea typeface="Tahoma"/>
              </a:rPr>
              <a:t> to </a:t>
            </a:r>
            <a:r>
              <a:rPr lang="fi-FI" sz="1200" b="0" strike="noStrike" spc="-1" dirty="0" err="1">
                <a:solidFill>
                  <a:srgbClr val="000000"/>
                </a:solidFill>
                <a:latin typeface="Tahoma"/>
                <a:ea typeface="Tahoma"/>
              </a:rPr>
              <a:t>work</a:t>
            </a:r>
            <a:r>
              <a:rPr lang="fi-FI" sz="1200" b="0" strike="noStrike" spc="-1" dirty="0">
                <a:solidFill>
                  <a:srgbClr val="000000"/>
                </a:solidFill>
                <a:latin typeface="Tahoma"/>
                <a:ea typeface="Tahoma"/>
              </a:rPr>
              <a:t>.</a:t>
            </a:r>
            <a:endParaRPr lang="en-US" sz="1200" b="0" strike="noStrike" spc="-1" dirty="0">
              <a:solidFill>
                <a:srgbClr val="000000"/>
              </a:solidFill>
              <a:latin typeface="Arial"/>
            </a:endParaRPr>
          </a:p>
          <a:p>
            <a:pPr marL="184320" indent="-171720">
              <a:lnSpc>
                <a:spcPct val="120000"/>
              </a:lnSpc>
              <a:spcBef>
                <a:spcPts val="125"/>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strike="noStrike" spc="-1" dirty="0">
              <a:solidFill>
                <a:srgbClr val="000000"/>
              </a:solidFill>
              <a:latin typeface="Arial"/>
            </a:endParaRPr>
          </a:p>
          <a:p>
            <a:pPr marL="184320" indent="-171720">
              <a:lnSpc>
                <a:spcPct val="120000"/>
              </a:lnSpc>
              <a:spcBef>
                <a:spcPts val="125"/>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1" strike="noStrike" spc="-1" dirty="0">
                <a:solidFill>
                  <a:srgbClr val="000000"/>
                </a:solidFill>
                <a:latin typeface="Tahoma"/>
                <a:ea typeface="Tahoma"/>
              </a:rPr>
              <a:t>We </a:t>
            </a:r>
            <a:r>
              <a:rPr lang="fi-FI" sz="1200" b="1" strike="noStrike" spc="-1" dirty="0" err="1">
                <a:solidFill>
                  <a:srgbClr val="000000"/>
                </a:solidFill>
                <a:latin typeface="Tahoma"/>
                <a:ea typeface="Tahoma"/>
              </a:rPr>
              <a:t>build</a:t>
            </a:r>
            <a:r>
              <a:rPr lang="fi-FI" sz="1200" b="1" strike="noStrike" spc="-1" dirty="0">
                <a:solidFill>
                  <a:srgbClr val="000000"/>
                </a:solidFill>
                <a:latin typeface="Tahoma"/>
                <a:ea typeface="Tahoma"/>
              </a:rPr>
              <a:t> our </a:t>
            </a:r>
            <a:r>
              <a:rPr lang="fi-FI" sz="1200" b="1" strike="noStrike" spc="-1" dirty="0" err="1">
                <a:solidFill>
                  <a:srgbClr val="000000"/>
                </a:solidFill>
                <a:latin typeface="Tahoma"/>
                <a:ea typeface="Tahoma"/>
              </a:rPr>
              <a:t>reputation</a:t>
            </a:r>
            <a:r>
              <a:rPr lang="fi-FI" sz="1200" b="1" strike="noStrike" spc="-1" dirty="0">
                <a:solidFill>
                  <a:srgbClr val="000000"/>
                </a:solidFill>
                <a:latin typeface="Tahoma"/>
                <a:ea typeface="Tahoma"/>
              </a:rPr>
              <a:t> </a:t>
            </a:r>
            <a:r>
              <a:rPr lang="fi-FI" sz="1200" b="1" strike="noStrike" spc="-1" dirty="0" err="1">
                <a:solidFill>
                  <a:srgbClr val="000000"/>
                </a:solidFill>
                <a:latin typeface="Tahoma"/>
                <a:ea typeface="Tahoma"/>
              </a:rPr>
              <a:t>by</a:t>
            </a:r>
            <a:r>
              <a:rPr lang="fi-FI" sz="1200" b="1" strike="noStrike" spc="-1" dirty="0">
                <a:solidFill>
                  <a:srgbClr val="000000"/>
                </a:solidFill>
                <a:latin typeface="Tahoma"/>
                <a:ea typeface="Tahoma"/>
              </a:rPr>
              <a:t> </a:t>
            </a:r>
            <a:r>
              <a:rPr lang="fi-FI" sz="1200" b="1" strike="noStrike" spc="-1" dirty="0" err="1">
                <a:solidFill>
                  <a:srgbClr val="000000"/>
                </a:solidFill>
                <a:latin typeface="Tahoma"/>
                <a:ea typeface="Tahoma"/>
              </a:rPr>
              <a:t>strengthening</a:t>
            </a:r>
            <a:r>
              <a:rPr lang="fi-FI" sz="1200" b="1" strike="noStrike" spc="-1" dirty="0">
                <a:solidFill>
                  <a:srgbClr val="000000"/>
                </a:solidFill>
                <a:latin typeface="Tahoma"/>
                <a:ea typeface="Tahoma"/>
              </a:rPr>
              <a:t> our </a:t>
            </a:r>
            <a:r>
              <a:rPr lang="fi-FI" sz="1200" b="1" strike="noStrike" spc="-1" dirty="0" err="1">
                <a:solidFill>
                  <a:srgbClr val="000000"/>
                </a:solidFill>
                <a:latin typeface="Tahoma"/>
                <a:ea typeface="Tahoma"/>
              </a:rPr>
              <a:t>partnerships</a:t>
            </a:r>
            <a:r>
              <a:rPr lang="fi-FI" sz="1200" b="1" strike="noStrike" spc="-1" dirty="0">
                <a:solidFill>
                  <a:srgbClr val="000000"/>
                </a:solidFill>
                <a:latin typeface="Tahoma"/>
                <a:ea typeface="Tahoma"/>
              </a:rPr>
              <a:t> </a:t>
            </a:r>
            <a:endParaRPr lang="en-US" sz="1200" b="0" strike="noStrike" spc="-1" dirty="0">
              <a:solidFill>
                <a:srgbClr val="000000"/>
              </a:solidFill>
              <a:latin typeface="Arial"/>
            </a:endParaRPr>
          </a:p>
          <a:p>
            <a:pPr marL="184320" indent="-171720">
              <a:lnSpc>
                <a:spcPct val="120000"/>
              </a:lnSpc>
              <a:spcBef>
                <a:spcPts val="1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strike="noStrike" spc="-1" dirty="0">
              <a:solidFill>
                <a:srgbClr val="000000"/>
              </a:solidFill>
              <a:latin typeface="Arial"/>
            </a:endParaRPr>
          </a:p>
        </p:txBody>
      </p:sp>
      <p:pic>
        <p:nvPicPr>
          <p:cNvPr id="33" name="object 4"/>
          <p:cNvPicPr/>
          <p:nvPr/>
        </p:nvPicPr>
        <p:blipFill>
          <a:blip r:embed="rId2"/>
          <a:stretch/>
        </p:blipFill>
        <p:spPr>
          <a:xfrm>
            <a:off x="8451720" y="228600"/>
            <a:ext cx="3721320" cy="2084400"/>
          </a:xfrm>
          <a:prstGeom prst="rect">
            <a:avLst/>
          </a:prstGeom>
          <a:ln w="0">
            <a:noFill/>
          </a:ln>
        </p:spPr>
      </p:pic>
      <p:pic>
        <p:nvPicPr>
          <p:cNvPr id="34" name="object 5"/>
          <p:cNvPicPr/>
          <p:nvPr/>
        </p:nvPicPr>
        <p:blipFill>
          <a:blip r:embed="rId3"/>
          <a:stretch/>
        </p:blipFill>
        <p:spPr>
          <a:xfrm>
            <a:off x="10140840" y="5835600"/>
            <a:ext cx="1792440" cy="722520"/>
          </a:xfrm>
          <a:prstGeom prst="rect">
            <a:avLst/>
          </a:prstGeom>
          <a:ln w="0">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 name="object 2"/>
          <p:cNvSpPr/>
          <p:nvPr/>
        </p:nvSpPr>
        <p:spPr>
          <a:xfrm>
            <a:off x="3240" y="0"/>
            <a:ext cx="12188880" cy="6620040"/>
          </a:xfrm>
          <a:custGeom>
            <a:avLst/>
            <a:gdLst/>
            <a:ahLst/>
            <a:cxnLst/>
            <a:rect l="l" t="t" r="r" b="b"/>
            <a:pathLst>
              <a:path w="12189460" h="6859905">
                <a:moveTo>
                  <a:pt x="12188952" y="0"/>
                </a:moveTo>
                <a:lnTo>
                  <a:pt x="0" y="0"/>
                </a:lnTo>
                <a:lnTo>
                  <a:pt x="0" y="6859778"/>
                </a:lnTo>
                <a:lnTo>
                  <a:pt x="12188952" y="6859778"/>
                </a:lnTo>
                <a:lnTo>
                  <a:pt x="12188952" y="0"/>
                </a:lnTo>
                <a:close/>
              </a:path>
            </a:pathLst>
          </a:custGeom>
          <a:solidFill>
            <a:srgbClr val="5D1E79"/>
          </a:solidFill>
          <a:ln w="0">
            <a:noFill/>
          </a:ln>
        </p:spPr>
        <p:style>
          <a:lnRef idx="0">
            <a:scrgbClr r="0" g="0" b="0"/>
          </a:lnRef>
          <a:fillRef idx="0">
            <a:scrgbClr r="0" g="0" b="0"/>
          </a:fillRef>
          <a:effectRef idx="0">
            <a:scrgbClr r="0" g="0" b="0"/>
          </a:effectRef>
          <a:fontRef idx="minor"/>
        </p:style>
        <p:txBody>
          <a:bodyPr lIns="0" tIns="0" rIns="0" bIns="0" anchor="t">
            <a:noAutofit/>
          </a:bodyPr>
          <a:lstStyle/>
          <a:p>
            <a:endParaRPr lang="en-US" sz="1800" b="0" strike="noStrike" spc="-1">
              <a:solidFill>
                <a:srgbClr val="000000"/>
              </a:solidFill>
              <a:latin typeface="Arial"/>
            </a:endParaRPr>
          </a:p>
        </p:txBody>
      </p:sp>
      <p:sp>
        <p:nvSpPr>
          <p:cNvPr id="36" name="PlaceHolder 1"/>
          <p:cNvSpPr>
            <a:spLocks noGrp="1"/>
          </p:cNvSpPr>
          <p:nvPr>
            <p:ph type="title"/>
          </p:nvPr>
        </p:nvSpPr>
        <p:spPr>
          <a:xfrm>
            <a:off x="917280" y="568080"/>
            <a:ext cx="8683560" cy="1793880"/>
          </a:xfrm>
          <a:prstGeom prst="rect">
            <a:avLst/>
          </a:prstGeom>
          <a:noFill/>
          <a:ln w="0">
            <a:noFill/>
          </a:ln>
        </p:spPr>
        <p:txBody>
          <a:bodyPr lIns="0" tIns="130320" rIns="0" bIns="0" anchor="t">
            <a:noAutofit/>
          </a:bodyPr>
          <a:lstStyle/>
          <a:p>
            <a:pPr marL="12600" indent="0">
              <a:lnSpc>
                <a:spcPct val="100000"/>
              </a:lnSpc>
              <a:spcBef>
                <a:spcPts val="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3600" b="1" strike="noStrike" spc="-1" dirty="0">
                <a:solidFill>
                  <a:srgbClr val="FFFFFF"/>
                </a:solidFill>
                <a:latin typeface="Tahoma"/>
                <a:ea typeface="Tahoma"/>
              </a:rPr>
              <a:t>Upper secondary school </a:t>
            </a:r>
            <a:br>
              <a:rPr sz="3600" dirty="0"/>
            </a:br>
            <a:endParaRPr lang="en-US" sz="3600" b="0" strike="noStrike" spc="-1" dirty="0">
              <a:solidFill>
                <a:srgbClr val="1F497D"/>
              </a:solidFill>
              <a:latin typeface="Calibri"/>
            </a:endParaRPr>
          </a:p>
        </p:txBody>
      </p:sp>
      <p:pic>
        <p:nvPicPr>
          <p:cNvPr id="37" name="object 5"/>
          <p:cNvPicPr/>
          <p:nvPr/>
        </p:nvPicPr>
        <p:blipFill>
          <a:blip r:embed="rId2"/>
          <a:stretch/>
        </p:blipFill>
        <p:spPr>
          <a:xfrm>
            <a:off x="8421840" y="237960"/>
            <a:ext cx="3767040" cy="2113200"/>
          </a:xfrm>
          <a:prstGeom prst="rect">
            <a:avLst/>
          </a:prstGeom>
          <a:ln w="0">
            <a:noFill/>
          </a:ln>
        </p:spPr>
      </p:pic>
      <p:pic>
        <p:nvPicPr>
          <p:cNvPr id="38" name="object 6"/>
          <p:cNvPicPr/>
          <p:nvPr/>
        </p:nvPicPr>
        <p:blipFill>
          <a:blip r:embed="rId3"/>
          <a:stretch/>
        </p:blipFill>
        <p:spPr>
          <a:xfrm>
            <a:off x="10158480" y="5734080"/>
            <a:ext cx="1692360" cy="677880"/>
          </a:xfrm>
          <a:prstGeom prst="rect">
            <a:avLst/>
          </a:prstGeom>
          <a:ln w="0">
            <a:noFill/>
          </a:ln>
        </p:spPr>
      </p:pic>
      <p:graphicFrame>
        <p:nvGraphicFramePr>
          <p:cNvPr id="39" name="Taulukko 38"/>
          <p:cNvGraphicFramePr/>
          <p:nvPr>
            <p:extLst>
              <p:ext uri="{D42A27DB-BD31-4B8C-83A1-F6EECF244321}">
                <p14:modId xmlns:p14="http://schemas.microsoft.com/office/powerpoint/2010/main" val="3791727830"/>
              </p:ext>
            </p:extLst>
          </p:nvPr>
        </p:nvGraphicFramePr>
        <p:xfrm>
          <a:off x="917640" y="2011320"/>
          <a:ext cx="8759880" cy="4363680"/>
        </p:xfrm>
        <a:graphic>
          <a:graphicData uri="http://schemas.openxmlformats.org/drawingml/2006/table">
            <a:tbl>
              <a:tblPr/>
              <a:tblGrid>
                <a:gridCol w="2739960">
                  <a:extLst>
                    <a:ext uri="{9D8B030D-6E8A-4147-A177-3AD203B41FA5}">
                      <a16:colId xmlns:a16="http://schemas.microsoft.com/office/drawing/2014/main" val="20000"/>
                    </a:ext>
                  </a:extLst>
                </a:gridCol>
                <a:gridCol w="3100320">
                  <a:extLst>
                    <a:ext uri="{9D8B030D-6E8A-4147-A177-3AD203B41FA5}">
                      <a16:colId xmlns:a16="http://schemas.microsoft.com/office/drawing/2014/main" val="20001"/>
                    </a:ext>
                  </a:extLst>
                </a:gridCol>
                <a:gridCol w="2919600">
                  <a:extLst>
                    <a:ext uri="{9D8B030D-6E8A-4147-A177-3AD203B41FA5}">
                      <a16:colId xmlns:a16="http://schemas.microsoft.com/office/drawing/2014/main" val="20002"/>
                    </a:ext>
                  </a:extLst>
                </a:gridCol>
              </a:tblGrid>
              <a:tr h="368280">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800" b="1" strike="noStrike" spc="-1">
                          <a:solidFill>
                            <a:srgbClr val="FFFFFF"/>
                          </a:solidFill>
                          <a:latin typeface="Calibri"/>
                        </a:rPr>
                        <a:t>Focus</a:t>
                      </a:r>
                      <a:endParaRPr lang="en-US" sz="18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18720">
                      <a:solidFill>
                        <a:srgbClr val="FFFFFF"/>
                      </a:solidFill>
                      <a:prstDash val="solid"/>
                    </a:lnB>
                    <a:solidFill>
                      <a:srgbClr val="8064A2"/>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800" b="1" strike="noStrike" spc="-1">
                          <a:solidFill>
                            <a:srgbClr val="FFFFFF"/>
                          </a:solidFill>
                          <a:latin typeface="Calibri"/>
                        </a:rPr>
                        <a:t>What this means</a:t>
                      </a:r>
                      <a:endParaRPr lang="en-US" sz="18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18720">
                      <a:solidFill>
                        <a:srgbClr val="FFFFFF"/>
                      </a:solidFill>
                      <a:prstDash val="solid"/>
                    </a:lnB>
                    <a:solidFill>
                      <a:srgbClr val="8064A2"/>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800" b="1" strike="noStrike" spc="-1">
                          <a:solidFill>
                            <a:srgbClr val="FFFFFF"/>
                          </a:solidFill>
                          <a:latin typeface="Calibri"/>
                        </a:rPr>
                        <a:t>Key facts</a:t>
                      </a:r>
                      <a:endParaRPr lang="en-US" sz="18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18720">
                      <a:solidFill>
                        <a:srgbClr val="FFFFFF"/>
                      </a:solidFill>
                      <a:prstDash val="solid"/>
                    </a:lnB>
                    <a:solidFill>
                      <a:srgbClr val="8064A2"/>
                    </a:solidFill>
                  </a:tcPr>
                </a:tc>
                <a:extLst>
                  <a:ext uri="{0D108BD9-81ED-4DB2-BD59-A6C34878D82A}">
                    <a16:rowId xmlns:a16="http://schemas.microsoft.com/office/drawing/2014/main" val="10000"/>
                  </a:ext>
                </a:extLst>
              </a:tr>
              <a:tr h="576000">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Founded in 1997 </a:t>
                      </a:r>
                      <a:endParaRPr lang="en-US" sz="1000" b="0" strike="noStrike" spc="-1">
                        <a:solidFill>
                          <a:srgbClr val="000000"/>
                        </a:solidFill>
                        <a:latin typeface="Arial"/>
                      </a:endParaRPr>
                    </a:p>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by state and local authorities</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18720">
                      <a:solidFill>
                        <a:srgbClr val="FFFFFF"/>
                      </a:solidFill>
                      <a:prstDash val="solid"/>
                    </a:lnT>
                    <a:lnB w="5760">
                      <a:solidFill>
                        <a:srgbClr val="FFFFFF"/>
                      </a:solidFill>
                      <a:prstDash val="solid"/>
                    </a:lnB>
                    <a:solidFill>
                      <a:srgbClr val="D8D3E0"/>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The only language school of its kind outside the Helsinki capital region</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18720">
                      <a:solidFill>
                        <a:srgbClr val="FFFFFF"/>
                      </a:solidFill>
                      <a:prstDash val="solid"/>
                    </a:lnT>
                    <a:lnB w="5760">
                      <a:solidFill>
                        <a:srgbClr val="FFFFFF"/>
                      </a:solidFill>
                      <a:prstDash val="solid"/>
                    </a:lnB>
                    <a:solidFill>
                      <a:srgbClr val="D8D3E0"/>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Born from </a:t>
                      </a:r>
                      <a:r>
                        <a:rPr lang="fi-FI" sz="1000" b="0" strike="noStrike" spc="-1">
                          <a:solidFill>
                            <a:srgbClr val="000000"/>
                          </a:solidFill>
                          <a:latin typeface="Wingdings"/>
                          <a:ea typeface="Wingdings"/>
                        </a:rPr>
                        <a:t></a:t>
                      </a:r>
                      <a:r>
                        <a:rPr lang="fi-FI" sz="1000" b="0" strike="noStrike" spc="-1">
                          <a:solidFill>
                            <a:srgbClr val="000000"/>
                          </a:solidFill>
                          <a:latin typeface="Lucida Sans Unicode"/>
                          <a:ea typeface="Lucida Sans Unicode"/>
                        </a:rPr>
                        <a:t> regional language needs</a:t>
                      </a:r>
                      <a:endParaRPr lang="en-US" sz="1000" b="0" strike="noStrike" spc="-1">
                        <a:solidFill>
                          <a:srgbClr val="000000"/>
                        </a:solidFill>
                        <a:latin typeface="Arial"/>
                      </a:endParaRPr>
                    </a:p>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Campuses in Imatra, Joensuu and Lappeenranta, each shaped by its own local Russian-speaking community.</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18720">
                      <a:solidFill>
                        <a:srgbClr val="FFFFFF"/>
                      </a:solidFill>
                      <a:prstDash val="solid"/>
                    </a:lnT>
                    <a:lnB w="5760">
                      <a:solidFill>
                        <a:srgbClr val="FFFFFF"/>
                      </a:solidFill>
                      <a:prstDash val="solid"/>
                    </a:lnB>
                    <a:solidFill>
                      <a:srgbClr val="D8D3E0"/>
                    </a:solidFill>
                  </a:tcPr>
                </a:tc>
                <a:extLst>
                  <a:ext uri="{0D108BD9-81ED-4DB2-BD59-A6C34878D82A}">
                    <a16:rowId xmlns:a16="http://schemas.microsoft.com/office/drawing/2014/main" val="10001"/>
                  </a:ext>
                </a:extLst>
              </a:tr>
              <a:tr h="576360">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114 upper secondary students</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DEAF0"/>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Alongside 450 in elementary and secondary school, 23 in preschool and 33 in preparatory education for upper secondary studies</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DEAF0"/>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56% </a:t>
                      </a:r>
                      <a:r>
                        <a:rPr lang="fi-FI" sz="1000" b="0" strike="noStrike" spc="-1">
                          <a:solidFill>
                            <a:srgbClr val="000000"/>
                          </a:solidFill>
                          <a:latin typeface="Wingdings"/>
                          <a:ea typeface="Wingdings"/>
                        </a:rPr>
                        <a:t></a:t>
                      </a:r>
                      <a:r>
                        <a:rPr lang="fi-FI" sz="1000" b="0" strike="noStrike" spc="-1">
                          <a:solidFill>
                            <a:srgbClr val="000000"/>
                          </a:solidFill>
                          <a:latin typeface="Lucida Sans Unicode"/>
                          <a:ea typeface="Lucida Sans Unicode"/>
                        </a:rPr>
                        <a:t> speak Russian as their native language</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DEAF0"/>
                    </a:solidFill>
                  </a:tcPr>
                </a:tc>
                <a:extLst>
                  <a:ext uri="{0D108BD9-81ED-4DB2-BD59-A6C34878D82A}">
                    <a16:rowId xmlns:a16="http://schemas.microsoft.com/office/drawing/2014/main" val="10002"/>
                  </a:ext>
                </a:extLst>
              </a:tr>
              <a:tr h="577800">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Two strong languages: Russian and English</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D8D3E0"/>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Every student studies A-level Russian or Russian as a mother tongue, and compulsory A-level English</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D8D3E0"/>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6 compulsory + 6 in-depth Russian courses </a:t>
                      </a:r>
                      <a:r>
                        <a:rPr lang="fi-FI" sz="1000" b="0" strike="noStrike" spc="-1">
                          <a:solidFill>
                            <a:srgbClr val="000000"/>
                          </a:solidFill>
                          <a:latin typeface="Wingdings"/>
                          <a:ea typeface="Wingdings"/>
                        </a:rPr>
                        <a:t></a:t>
                      </a:r>
                      <a:r>
                        <a:rPr lang="fi-FI" sz="1000" b="0" strike="noStrike" spc="-1">
                          <a:solidFill>
                            <a:srgbClr val="000000"/>
                          </a:solidFill>
                          <a:latin typeface="Lucida Sans Unicode"/>
                          <a:ea typeface="Lucida Sans Unicode"/>
                        </a:rPr>
                        <a:t> every year group</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D8D3E0"/>
                    </a:solidFill>
                  </a:tcPr>
                </a:tc>
                <a:extLst>
                  <a:ext uri="{0D108BD9-81ED-4DB2-BD59-A6C34878D82A}">
                    <a16:rowId xmlns:a16="http://schemas.microsoft.com/office/drawing/2014/main" val="10003"/>
                  </a:ext>
                </a:extLst>
              </a:tr>
              <a:tr h="1234800">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A full study plan</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DEAF0"/>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The minimum study plan consists of 75 courses in total</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DEAF0"/>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49–53 compulsory </a:t>
                      </a:r>
                      <a:r>
                        <a:rPr lang="fi-FI" sz="1000" b="0" strike="noStrike" spc="-1">
                          <a:solidFill>
                            <a:srgbClr val="000000"/>
                          </a:solidFill>
                          <a:latin typeface="Wingdings"/>
                          <a:ea typeface="Wingdings"/>
                        </a:rPr>
                        <a:t></a:t>
                      </a:r>
                      <a:r>
                        <a:rPr lang="fi-FI" sz="1000" b="0" strike="noStrike" spc="-1">
                          <a:solidFill>
                            <a:srgbClr val="000000"/>
                          </a:solidFill>
                          <a:latin typeface="Lucida Sans Unicode"/>
                          <a:ea typeface="Lucida Sans Unicode"/>
                        </a:rPr>
                        <a:t> plus in-depth and applied courses</a:t>
                      </a:r>
                      <a:endParaRPr lang="en-US" sz="1000" b="0" strike="noStrike" spc="-1">
                        <a:solidFill>
                          <a:srgbClr val="000000"/>
                        </a:solidFill>
                        <a:latin typeface="Arial"/>
                      </a:endParaRPr>
                    </a:p>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At least 12 in-depth courses; one course contains 38 lessons. Students follow their own individual study plan.</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DEAF0"/>
                    </a:solidFill>
                  </a:tcPr>
                </a:tc>
                <a:extLst>
                  <a:ext uri="{0D108BD9-81ED-4DB2-BD59-A6C34878D82A}">
                    <a16:rowId xmlns:a16="http://schemas.microsoft.com/office/drawing/2014/main" val="10004"/>
                  </a:ext>
                </a:extLst>
              </a:tr>
              <a:tr h="905400">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Also studied: Swedish and optional languages</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D8D3E0"/>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Swedish is compulsory for everyone — 5 courses, at B1 or B3 level.</a:t>
                      </a:r>
                      <a:endParaRPr lang="en-US" sz="1000" b="0" strike="noStrike" spc="-1">
                        <a:solidFill>
                          <a:srgbClr val="000000"/>
                        </a:solidFill>
                        <a:latin typeface="Arial"/>
                      </a:endParaRPr>
                    </a:p>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Optional languages include Spanish, Italian, German and French.</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D8D3E0"/>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dirty="0" err="1">
                          <a:solidFill>
                            <a:srgbClr val="000000"/>
                          </a:solidFill>
                          <a:latin typeface="Lucida Sans Unicode"/>
                          <a:ea typeface="Lucida Sans Unicode"/>
                        </a:rPr>
                        <a:t>Study</a:t>
                      </a:r>
                      <a:r>
                        <a:rPr lang="fi-FI" sz="1000" b="0" strike="noStrike" spc="-1" dirty="0">
                          <a:solidFill>
                            <a:srgbClr val="000000"/>
                          </a:solidFill>
                          <a:latin typeface="Lucida Sans Unicode"/>
                          <a:ea typeface="Lucida Sans Unicode"/>
                        </a:rPr>
                        <a:t> </a:t>
                      </a:r>
                      <a:r>
                        <a:rPr lang="fi-FI" sz="1000" b="0" strike="noStrike" spc="-1" dirty="0" err="1">
                          <a:solidFill>
                            <a:srgbClr val="000000"/>
                          </a:solidFill>
                          <a:latin typeface="Lucida Sans Unicode"/>
                          <a:ea typeface="Lucida Sans Unicode"/>
                        </a:rPr>
                        <a:t>trips</a:t>
                      </a:r>
                      <a:r>
                        <a:rPr lang="fi-FI" sz="1000" b="0" strike="noStrike" spc="-1" dirty="0">
                          <a:solidFill>
                            <a:srgbClr val="000000"/>
                          </a:solidFill>
                          <a:latin typeface="Lucida Sans Unicode"/>
                          <a:ea typeface="Lucida Sans Unicode"/>
                        </a:rPr>
                        <a:t> </a:t>
                      </a:r>
                      <a:r>
                        <a:rPr lang="fi-FI" sz="1000" b="0" strike="noStrike" spc="-1" dirty="0" err="1">
                          <a:solidFill>
                            <a:srgbClr val="000000"/>
                          </a:solidFill>
                          <a:latin typeface="Lucida Sans Unicode"/>
                          <a:ea typeface="Lucida Sans Unicode"/>
                        </a:rPr>
                        <a:t>abroad</a:t>
                      </a:r>
                      <a:r>
                        <a:rPr lang="fi-FI" sz="1000" b="0" strike="noStrike" spc="-1" dirty="0">
                          <a:solidFill>
                            <a:srgbClr val="000000"/>
                          </a:solidFill>
                          <a:latin typeface="Lucida Sans Unicode"/>
                          <a:ea typeface="Lucida Sans Unicode"/>
                        </a:rPr>
                        <a:t> </a:t>
                      </a:r>
                      <a:endParaRPr lang="en-US" sz="1000" b="0" strike="noStrike" spc="-1" dirty="0">
                        <a:solidFill>
                          <a:srgbClr val="000000"/>
                        </a:solidFill>
                        <a:latin typeface="Arial"/>
                      </a:endParaRPr>
                    </a:p>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dirty="0" err="1">
                          <a:solidFill>
                            <a:srgbClr val="000000"/>
                          </a:solidFill>
                          <a:latin typeface="Lucida Sans Unicode"/>
                          <a:ea typeface="Lucida Sans Unicode"/>
                        </a:rPr>
                        <a:t>First</a:t>
                      </a:r>
                      <a:r>
                        <a:rPr lang="fi-FI" sz="1000" b="0" strike="noStrike" spc="-1" dirty="0">
                          <a:solidFill>
                            <a:srgbClr val="000000"/>
                          </a:solidFill>
                          <a:latin typeface="Lucida Sans Unicode"/>
                          <a:ea typeface="Lucida Sans Unicode"/>
                        </a:rPr>
                        <a:t> </a:t>
                      </a:r>
                      <a:r>
                        <a:rPr lang="fi-FI" sz="1000" b="0" strike="noStrike" spc="-1" dirty="0" err="1">
                          <a:solidFill>
                            <a:srgbClr val="000000"/>
                          </a:solidFill>
                          <a:latin typeface="Lucida Sans Unicode"/>
                          <a:ea typeface="Lucida Sans Unicode"/>
                        </a:rPr>
                        <a:t>year</a:t>
                      </a:r>
                      <a:r>
                        <a:rPr lang="fi-FI" sz="1000" b="0" strike="noStrike" spc="-1" dirty="0">
                          <a:solidFill>
                            <a:srgbClr val="000000"/>
                          </a:solidFill>
                          <a:latin typeface="Lucida Sans Unicode"/>
                          <a:ea typeface="Lucida Sans Unicode"/>
                        </a:rPr>
                        <a:t>: a </a:t>
                      </a:r>
                      <a:r>
                        <a:rPr lang="fi-FI" sz="1000" b="0" strike="noStrike" spc="-1" dirty="0" err="1">
                          <a:solidFill>
                            <a:srgbClr val="000000"/>
                          </a:solidFill>
                          <a:latin typeface="Lucida Sans Unicode"/>
                          <a:ea typeface="Lucida Sans Unicode"/>
                        </a:rPr>
                        <a:t>week</a:t>
                      </a:r>
                      <a:r>
                        <a:rPr lang="fi-FI" sz="1000" b="0" strike="noStrike" spc="-1" dirty="0">
                          <a:solidFill>
                            <a:srgbClr val="000000"/>
                          </a:solidFill>
                          <a:latin typeface="Lucida Sans Unicode"/>
                          <a:ea typeface="Lucida Sans Unicode"/>
                        </a:rPr>
                        <a:t> in Bratislava, Slovakia. </a:t>
                      </a:r>
                      <a:r>
                        <a:rPr lang="fi-FI" sz="1000" b="0" strike="noStrike" spc="-1" dirty="0">
                          <a:solidFill>
                            <a:srgbClr val="000000"/>
                          </a:solidFill>
                          <a:latin typeface="Wingdings"/>
                          <a:ea typeface="Wingdings"/>
                        </a:rPr>
                        <a:t></a:t>
                      </a:r>
                      <a:r>
                        <a:rPr lang="fi-FI" sz="1000" b="0" strike="noStrike" spc="-1" dirty="0">
                          <a:solidFill>
                            <a:srgbClr val="000000"/>
                          </a:solidFill>
                          <a:latin typeface="Lucida Sans Unicode"/>
                          <a:ea typeface="Lucida Sans Unicode"/>
                        </a:rPr>
                        <a:t> Second </a:t>
                      </a:r>
                      <a:r>
                        <a:rPr lang="fi-FI" sz="1000" b="0" strike="noStrike" spc="-1" dirty="0" err="1">
                          <a:solidFill>
                            <a:srgbClr val="000000"/>
                          </a:solidFill>
                          <a:latin typeface="Lucida Sans Unicode"/>
                          <a:ea typeface="Lucida Sans Unicode"/>
                        </a:rPr>
                        <a:t>year</a:t>
                      </a:r>
                      <a:r>
                        <a:rPr lang="fi-FI" sz="1000" b="0" strike="noStrike" spc="-1" dirty="0">
                          <a:solidFill>
                            <a:srgbClr val="000000"/>
                          </a:solidFill>
                          <a:latin typeface="Lucida Sans Unicode"/>
                          <a:ea typeface="Lucida Sans Unicode"/>
                        </a:rPr>
                        <a:t>: a </a:t>
                      </a:r>
                      <a:r>
                        <a:rPr lang="fi-FI" sz="1000" b="0" strike="noStrike" spc="-1" dirty="0" err="1">
                          <a:solidFill>
                            <a:srgbClr val="000000"/>
                          </a:solidFill>
                          <a:latin typeface="Lucida Sans Unicode"/>
                          <a:ea typeface="Lucida Sans Unicode"/>
                        </a:rPr>
                        <a:t>week</a:t>
                      </a:r>
                      <a:r>
                        <a:rPr lang="fi-FI" sz="1000" b="0" strike="noStrike" spc="-1" dirty="0">
                          <a:solidFill>
                            <a:srgbClr val="000000"/>
                          </a:solidFill>
                          <a:latin typeface="Lucida Sans Unicode"/>
                          <a:ea typeface="Lucida Sans Unicode"/>
                        </a:rPr>
                        <a:t> in Budapest, </a:t>
                      </a:r>
                      <a:r>
                        <a:rPr lang="fi-FI" sz="1000" b="0" strike="noStrike" spc="-1" dirty="0" err="1">
                          <a:solidFill>
                            <a:srgbClr val="000000"/>
                          </a:solidFill>
                          <a:latin typeface="Lucida Sans Unicode"/>
                          <a:ea typeface="Lucida Sans Unicode"/>
                        </a:rPr>
                        <a:t>Hungary</a:t>
                      </a:r>
                      <a:r>
                        <a:rPr lang="fi-FI" sz="1000" b="0" strike="noStrike" spc="-1" dirty="0">
                          <a:solidFill>
                            <a:srgbClr val="000000"/>
                          </a:solidFill>
                          <a:latin typeface="Lucida Sans Unicode"/>
                          <a:ea typeface="Lucida Sans Unicode"/>
                        </a:rPr>
                        <a:t> </a:t>
                      </a:r>
                      <a:r>
                        <a:rPr lang="fi-FI" sz="1000" b="0" strike="noStrike" spc="-1" dirty="0" err="1">
                          <a:solidFill>
                            <a:srgbClr val="000000"/>
                          </a:solidFill>
                          <a:latin typeface="Lucida Sans Unicode"/>
                          <a:ea typeface="Lucida Sans Unicode"/>
                        </a:rPr>
                        <a:t>or</a:t>
                      </a:r>
                      <a:r>
                        <a:rPr lang="fi-FI" sz="1000" b="0" strike="noStrike" spc="-1" dirty="0">
                          <a:solidFill>
                            <a:srgbClr val="000000"/>
                          </a:solidFill>
                          <a:latin typeface="Lucida Sans Unicode"/>
                          <a:ea typeface="Lucida Sans Unicode"/>
                        </a:rPr>
                        <a:t> </a:t>
                      </a:r>
                      <a:r>
                        <a:rPr lang="fi-FI" sz="1000" b="0" strike="noStrike" spc="-1" dirty="0" err="1">
                          <a:solidFill>
                            <a:srgbClr val="000000"/>
                          </a:solidFill>
                          <a:latin typeface="Lucida Sans Unicode"/>
                          <a:ea typeface="Lucida Sans Unicode"/>
                        </a:rPr>
                        <a:t>Warsaw</a:t>
                      </a:r>
                      <a:r>
                        <a:rPr lang="fi-FI" sz="1000" b="0" strike="noStrike" spc="-1" dirty="0">
                          <a:solidFill>
                            <a:srgbClr val="000000"/>
                          </a:solidFill>
                          <a:latin typeface="Lucida Sans Unicode"/>
                          <a:ea typeface="Lucida Sans Unicode"/>
                        </a:rPr>
                        <a:t>, </a:t>
                      </a:r>
                      <a:r>
                        <a:rPr lang="fi-FI" sz="1000" b="0" strike="noStrike" spc="-1" dirty="0" err="1">
                          <a:solidFill>
                            <a:srgbClr val="000000"/>
                          </a:solidFill>
                          <a:latin typeface="Lucida Sans Unicode"/>
                          <a:ea typeface="Lucida Sans Unicode"/>
                        </a:rPr>
                        <a:t>Poland</a:t>
                      </a:r>
                      <a:r>
                        <a:rPr lang="fi-FI" sz="1000" b="0" strike="noStrike" spc="-1" dirty="0">
                          <a:solidFill>
                            <a:srgbClr val="000000"/>
                          </a:solidFill>
                          <a:latin typeface="Lucida Sans Unicode"/>
                          <a:ea typeface="Lucida Sans Unicode"/>
                        </a:rPr>
                        <a:t>.</a:t>
                      </a:r>
                      <a:endParaRPr lang="en-US" sz="1000" b="0" strike="noStrike" spc="-1" dirty="0">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D8D3E0"/>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object 2"/>
          <p:cNvSpPr/>
          <p:nvPr/>
        </p:nvSpPr>
        <p:spPr>
          <a:xfrm>
            <a:off x="0" y="0"/>
            <a:ext cx="12188880" cy="6859440"/>
          </a:xfrm>
          <a:custGeom>
            <a:avLst/>
            <a:gdLst/>
            <a:ahLst/>
            <a:cxnLst/>
            <a:rect l="l" t="t" r="r" b="b"/>
            <a:pathLst>
              <a:path w="12189460" h="6859905">
                <a:moveTo>
                  <a:pt x="12188952" y="0"/>
                </a:moveTo>
                <a:lnTo>
                  <a:pt x="0" y="0"/>
                </a:lnTo>
                <a:lnTo>
                  <a:pt x="0" y="6859778"/>
                </a:lnTo>
                <a:lnTo>
                  <a:pt x="12188952" y="6859778"/>
                </a:lnTo>
                <a:lnTo>
                  <a:pt x="12188952" y="0"/>
                </a:lnTo>
                <a:close/>
              </a:path>
            </a:pathLst>
          </a:custGeom>
          <a:solidFill>
            <a:srgbClr val="5D1E79"/>
          </a:solidFill>
          <a:ln w="0">
            <a:noFill/>
          </a:ln>
        </p:spPr>
        <p:style>
          <a:lnRef idx="0">
            <a:scrgbClr r="0" g="0" b="0"/>
          </a:lnRef>
          <a:fillRef idx="0">
            <a:scrgbClr r="0" g="0" b="0"/>
          </a:fillRef>
          <a:effectRef idx="0">
            <a:scrgbClr r="0" g="0" b="0"/>
          </a:effectRef>
          <a:fontRef idx="minor"/>
        </p:style>
        <p:txBody>
          <a:bodyPr lIns="0" tIns="0" rIns="0" bIns="0" anchor="t">
            <a:noAutofit/>
          </a:bodyPr>
          <a:lstStyle/>
          <a:p>
            <a:endParaRPr lang="en-US" sz="1800" b="0" strike="noStrike" spc="-1">
              <a:solidFill>
                <a:srgbClr val="000000"/>
              </a:solidFill>
              <a:latin typeface="Arial"/>
            </a:endParaRPr>
          </a:p>
        </p:txBody>
      </p:sp>
      <p:sp>
        <p:nvSpPr>
          <p:cNvPr id="41" name="PlaceHolder 1"/>
          <p:cNvSpPr>
            <a:spLocks noGrp="1"/>
          </p:cNvSpPr>
          <p:nvPr>
            <p:ph type="title"/>
          </p:nvPr>
        </p:nvSpPr>
        <p:spPr>
          <a:xfrm>
            <a:off x="917280" y="568440"/>
            <a:ext cx="8683560" cy="2873880"/>
          </a:xfrm>
          <a:prstGeom prst="rect">
            <a:avLst/>
          </a:prstGeom>
          <a:noFill/>
          <a:ln w="0">
            <a:noFill/>
          </a:ln>
        </p:spPr>
        <p:txBody>
          <a:bodyPr lIns="0" tIns="130320" rIns="0" bIns="0" anchor="t">
            <a:noAutofit/>
          </a:bodyPr>
          <a:lstStyle/>
          <a:p>
            <a:pPr marL="12600" indent="0">
              <a:lnSpc>
                <a:spcPct val="100000"/>
              </a:lnSpc>
              <a:spcBef>
                <a:spcPts val="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3600" b="1" spc="-1" dirty="0">
                <a:solidFill>
                  <a:srgbClr val="FFFFFF"/>
                </a:solidFill>
                <a:latin typeface="Tahoma"/>
                <a:ea typeface="Tahoma"/>
              </a:rPr>
              <a:t>Upper secondary school</a:t>
            </a:r>
            <a:r>
              <a:rPr lang="fi-FI" sz="3600" b="1" strike="noStrike" spc="-1" dirty="0">
                <a:solidFill>
                  <a:srgbClr val="FFFFFF"/>
                </a:solidFill>
                <a:latin typeface="Tahoma"/>
                <a:ea typeface="Tahoma"/>
              </a:rPr>
              <a:t> </a:t>
            </a:r>
            <a:r>
              <a:rPr lang="fi-FI" sz="3600" b="1" strike="noStrike" spc="-1" dirty="0" err="1">
                <a:solidFill>
                  <a:srgbClr val="FFFFFF"/>
                </a:solidFill>
                <a:latin typeface="Tahoma"/>
                <a:ea typeface="Tahoma"/>
              </a:rPr>
              <a:t>studies</a:t>
            </a:r>
            <a:r>
              <a:rPr lang="fi-FI" sz="3600" b="1" strike="noStrike" spc="-1" dirty="0">
                <a:solidFill>
                  <a:srgbClr val="FFFFFF"/>
                </a:solidFill>
                <a:latin typeface="Tahoma"/>
                <a:ea typeface="Tahoma"/>
              </a:rPr>
              <a:t>: </a:t>
            </a:r>
            <a:r>
              <a:rPr lang="fi-FI" sz="3600" b="1" strike="noStrike" spc="-1" dirty="0" err="1">
                <a:solidFill>
                  <a:srgbClr val="FFFFFF"/>
                </a:solidFill>
                <a:latin typeface="Tahoma"/>
                <a:ea typeface="Tahoma"/>
              </a:rPr>
              <a:t>modules</a:t>
            </a:r>
            <a:r>
              <a:rPr lang="fi-FI" sz="3600" b="1" strike="noStrike" spc="-1" dirty="0">
                <a:solidFill>
                  <a:srgbClr val="FFFFFF"/>
                </a:solidFill>
                <a:latin typeface="Tahoma"/>
                <a:ea typeface="Tahoma"/>
              </a:rPr>
              <a:t> and </a:t>
            </a:r>
            <a:r>
              <a:rPr lang="fi-FI" sz="3600" b="1" strike="noStrike" spc="-1" dirty="0" err="1">
                <a:solidFill>
                  <a:srgbClr val="FFFFFF"/>
                </a:solidFill>
                <a:latin typeface="Tahoma"/>
                <a:ea typeface="Tahoma"/>
              </a:rPr>
              <a:t>everyday</a:t>
            </a:r>
            <a:r>
              <a:rPr lang="fi-FI" sz="3600" b="1" strike="noStrike" spc="-1" dirty="0">
                <a:solidFill>
                  <a:srgbClr val="FFFFFF"/>
                </a:solidFill>
                <a:latin typeface="Tahoma"/>
                <a:ea typeface="Tahoma"/>
              </a:rPr>
              <a:t> </a:t>
            </a:r>
            <a:r>
              <a:rPr lang="fi-FI" sz="3600" b="1" strike="noStrike" spc="-1" dirty="0" err="1">
                <a:solidFill>
                  <a:srgbClr val="FFFFFF"/>
                </a:solidFill>
                <a:latin typeface="Tahoma"/>
                <a:ea typeface="Tahoma"/>
              </a:rPr>
              <a:t>essentials</a:t>
            </a:r>
            <a:br>
              <a:rPr sz="3600" dirty="0"/>
            </a:br>
            <a:br>
              <a:rPr sz="3600" dirty="0"/>
            </a:br>
            <a:endParaRPr lang="en-US" sz="3600" b="0" strike="noStrike" spc="-1" dirty="0">
              <a:solidFill>
                <a:srgbClr val="1F497D"/>
              </a:solidFill>
              <a:latin typeface="Calibri"/>
            </a:endParaRPr>
          </a:p>
        </p:txBody>
      </p:sp>
      <p:pic>
        <p:nvPicPr>
          <p:cNvPr id="42" name="object 5"/>
          <p:cNvPicPr/>
          <p:nvPr/>
        </p:nvPicPr>
        <p:blipFill>
          <a:blip r:embed="rId2"/>
          <a:stretch/>
        </p:blipFill>
        <p:spPr>
          <a:xfrm>
            <a:off x="8421840" y="237960"/>
            <a:ext cx="3767040" cy="2113200"/>
          </a:xfrm>
          <a:prstGeom prst="rect">
            <a:avLst/>
          </a:prstGeom>
          <a:ln w="0">
            <a:noFill/>
          </a:ln>
        </p:spPr>
      </p:pic>
      <p:pic>
        <p:nvPicPr>
          <p:cNvPr id="43" name="object 6"/>
          <p:cNvPicPr/>
          <p:nvPr/>
        </p:nvPicPr>
        <p:blipFill>
          <a:blip r:embed="rId3"/>
          <a:stretch/>
        </p:blipFill>
        <p:spPr>
          <a:xfrm>
            <a:off x="10158480" y="5734080"/>
            <a:ext cx="1692360" cy="677880"/>
          </a:xfrm>
          <a:prstGeom prst="rect">
            <a:avLst/>
          </a:prstGeom>
          <a:ln w="0">
            <a:noFill/>
          </a:ln>
        </p:spPr>
      </p:pic>
      <p:graphicFrame>
        <p:nvGraphicFramePr>
          <p:cNvPr id="44" name="Taulukko 43"/>
          <p:cNvGraphicFramePr/>
          <p:nvPr>
            <p:extLst>
              <p:ext uri="{D42A27DB-BD31-4B8C-83A1-F6EECF244321}">
                <p14:modId xmlns:p14="http://schemas.microsoft.com/office/powerpoint/2010/main" val="658504985"/>
              </p:ext>
            </p:extLst>
          </p:nvPr>
        </p:nvGraphicFramePr>
        <p:xfrm>
          <a:off x="917640" y="1959120"/>
          <a:ext cx="8683560" cy="4730880"/>
        </p:xfrm>
        <a:graphic>
          <a:graphicData uri="http://schemas.openxmlformats.org/drawingml/2006/table">
            <a:tbl>
              <a:tblPr/>
              <a:tblGrid>
                <a:gridCol w="2728800">
                  <a:extLst>
                    <a:ext uri="{9D8B030D-6E8A-4147-A177-3AD203B41FA5}">
                      <a16:colId xmlns:a16="http://schemas.microsoft.com/office/drawing/2014/main" val="20000"/>
                    </a:ext>
                  </a:extLst>
                </a:gridCol>
                <a:gridCol w="3060720">
                  <a:extLst>
                    <a:ext uri="{9D8B030D-6E8A-4147-A177-3AD203B41FA5}">
                      <a16:colId xmlns:a16="http://schemas.microsoft.com/office/drawing/2014/main" val="20001"/>
                    </a:ext>
                  </a:extLst>
                </a:gridCol>
                <a:gridCol w="2894040">
                  <a:extLst>
                    <a:ext uri="{9D8B030D-6E8A-4147-A177-3AD203B41FA5}">
                      <a16:colId xmlns:a16="http://schemas.microsoft.com/office/drawing/2014/main" val="20002"/>
                    </a:ext>
                  </a:extLst>
                </a:gridCol>
              </a:tblGrid>
              <a:tr h="368280">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800" b="1" strike="noStrike" spc="-1">
                          <a:solidFill>
                            <a:srgbClr val="FFFFFF"/>
                          </a:solidFill>
                          <a:latin typeface="Calibri"/>
                        </a:rPr>
                        <a:t>Focus</a:t>
                      </a:r>
                      <a:endParaRPr lang="en-US" sz="18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18720">
                      <a:solidFill>
                        <a:srgbClr val="FFFFFF"/>
                      </a:solidFill>
                      <a:prstDash val="solid"/>
                    </a:lnB>
                    <a:solidFill>
                      <a:srgbClr val="8064A2"/>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800" b="1" strike="noStrike" spc="-1">
                          <a:solidFill>
                            <a:srgbClr val="FFFFFF"/>
                          </a:solidFill>
                          <a:latin typeface="Calibri"/>
                        </a:rPr>
                        <a:t>What this means</a:t>
                      </a:r>
                      <a:endParaRPr lang="en-US" sz="18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18720">
                      <a:solidFill>
                        <a:srgbClr val="FFFFFF"/>
                      </a:solidFill>
                      <a:prstDash val="solid"/>
                    </a:lnB>
                    <a:solidFill>
                      <a:srgbClr val="8064A2"/>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800" b="1" strike="noStrike" spc="-1">
                          <a:solidFill>
                            <a:srgbClr val="FFFFFF"/>
                          </a:solidFill>
                          <a:latin typeface="Calibri"/>
                        </a:rPr>
                        <a:t>Key facts</a:t>
                      </a:r>
                      <a:endParaRPr lang="en-US" sz="18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18720">
                      <a:solidFill>
                        <a:srgbClr val="FFFFFF"/>
                      </a:solidFill>
                      <a:prstDash val="solid"/>
                    </a:lnB>
                    <a:solidFill>
                      <a:srgbClr val="8064A2"/>
                    </a:solidFill>
                  </a:tcPr>
                </a:tc>
                <a:extLst>
                  <a:ext uri="{0D108BD9-81ED-4DB2-BD59-A6C34878D82A}">
                    <a16:rowId xmlns:a16="http://schemas.microsoft.com/office/drawing/2014/main" val="10000"/>
                  </a:ext>
                </a:extLst>
              </a:tr>
              <a:tr h="1315080">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One language pathway, from day one</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18720">
                      <a:solidFill>
                        <a:srgbClr val="FFFFFF"/>
                      </a:solidFill>
                      <a:prstDash val="solid"/>
                    </a:lnT>
                    <a:lnB w="5760">
                      <a:solidFill>
                        <a:srgbClr val="FFFFFF"/>
                      </a:solidFill>
                      <a:prstDash val="solid"/>
                    </a:lnB>
                    <a:solidFill>
                      <a:srgbClr val="D8D3E0"/>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The same emphasis on Finnish, Russian and English runs through every stage</a:t>
                      </a:r>
                      <a:endParaRPr lang="en-US" sz="1000" b="0" strike="noStrike" spc="-1">
                        <a:solidFill>
                          <a:srgbClr val="000000"/>
                        </a:solidFill>
                        <a:latin typeface="Arial"/>
                      </a:endParaRPr>
                    </a:p>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From the very first grade:</a:t>
                      </a:r>
                      <a:endParaRPr lang="en-US" sz="1000" b="0" strike="noStrike" spc="-1">
                        <a:solidFill>
                          <a:srgbClr val="000000"/>
                        </a:solidFill>
                        <a:latin typeface="Arial"/>
                      </a:endParaRPr>
                    </a:p>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Finnish and/or Russian as mother tongue; Russian or Finnish as the 2nd language</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18720">
                      <a:solidFill>
                        <a:srgbClr val="FFFFFF"/>
                      </a:solidFill>
                      <a:prstDash val="solid"/>
                    </a:lnT>
                    <a:lnB w="5760">
                      <a:solidFill>
                        <a:srgbClr val="FFFFFF"/>
                      </a:solidFill>
                      <a:prstDash val="solid"/>
                    </a:lnB>
                    <a:solidFill>
                      <a:srgbClr val="D8D3E0"/>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dirty="0">
                          <a:solidFill>
                            <a:srgbClr val="000000"/>
                          </a:solidFill>
                          <a:latin typeface="Lucida Sans Unicode"/>
                          <a:ea typeface="Lucida Sans Unicode"/>
                        </a:rPr>
                        <a:t>English </a:t>
                      </a:r>
                      <a:r>
                        <a:rPr lang="fi-FI" sz="1000" b="0" strike="noStrike" spc="-1" dirty="0" err="1">
                          <a:solidFill>
                            <a:srgbClr val="000000"/>
                          </a:solidFill>
                          <a:latin typeface="Lucida Sans Unicode"/>
                          <a:ea typeface="Lucida Sans Unicode"/>
                        </a:rPr>
                        <a:t>begins</a:t>
                      </a:r>
                      <a:r>
                        <a:rPr lang="fi-FI" sz="1000" b="0" strike="noStrike" spc="-1" dirty="0">
                          <a:solidFill>
                            <a:srgbClr val="000000"/>
                          </a:solidFill>
                          <a:latin typeface="Lucida Sans Unicode"/>
                          <a:ea typeface="Lucida Sans Unicode"/>
                        </a:rPr>
                        <a:t> in grade 3, </a:t>
                      </a:r>
                      <a:endParaRPr lang="en-US" sz="1000" b="0" strike="noStrike" spc="-1" dirty="0">
                        <a:solidFill>
                          <a:srgbClr val="000000"/>
                        </a:solidFill>
                        <a:latin typeface="Arial"/>
                      </a:endParaRPr>
                    </a:p>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dirty="0" err="1">
                          <a:solidFill>
                            <a:srgbClr val="000000"/>
                          </a:solidFill>
                          <a:latin typeface="Lucida Sans Unicode"/>
                          <a:ea typeface="Lucida Sans Unicode"/>
                        </a:rPr>
                        <a:t>Swedish</a:t>
                      </a:r>
                      <a:r>
                        <a:rPr lang="fi-FI" sz="1000" b="0" strike="noStrike" spc="-1" dirty="0">
                          <a:solidFill>
                            <a:srgbClr val="000000"/>
                          </a:solidFill>
                          <a:latin typeface="Lucida Sans Unicode"/>
                          <a:ea typeface="Lucida Sans Unicode"/>
                        </a:rPr>
                        <a:t> </a:t>
                      </a:r>
                      <a:r>
                        <a:rPr lang="fi-FI" sz="1000" b="0" strike="noStrike" spc="-1" dirty="0">
                          <a:solidFill>
                            <a:srgbClr val="000000"/>
                          </a:solidFill>
                          <a:latin typeface="Wingdings"/>
                          <a:ea typeface="Wingdings"/>
                        </a:rPr>
                        <a:t></a:t>
                      </a:r>
                      <a:r>
                        <a:rPr lang="fi-FI" sz="1000" b="0" strike="noStrike" spc="-1" dirty="0">
                          <a:solidFill>
                            <a:srgbClr val="000000"/>
                          </a:solidFill>
                          <a:latin typeface="Lucida Sans Unicode"/>
                          <a:ea typeface="Lucida Sans Unicode"/>
                        </a:rPr>
                        <a:t> </a:t>
                      </a:r>
                      <a:r>
                        <a:rPr lang="fi-FI" sz="1000" b="0" strike="noStrike" spc="-1" dirty="0" err="1">
                          <a:solidFill>
                            <a:srgbClr val="000000"/>
                          </a:solidFill>
                          <a:latin typeface="Lucida Sans Unicode"/>
                          <a:ea typeface="Lucida Sans Unicode"/>
                        </a:rPr>
                        <a:t>from</a:t>
                      </a:r>
                      <a:r>
                        <a:rPr lang="fi-FI" sz="1000" b="0" strike="noStrike" spc="-1" dirty="0">
                          <a:solidFill>
                            <a:srgbClr val="000000"/>
                          </a:solidFill>
                          <a:latin typeface="Lucida Sans Unicode"/>
                          <a:ea typeface="Lucida Sans Unicode"/>
                        </a:rPr>
                        <a:t> grade 7</a:t>
                      </a:r>
                      <a:endParaRPr lang="en-US" sz="1000" b="0" strike="noStrike" spc="-1" dirty="0">
                        <a:solidFill>
                          <a:srgbClr val="000000"/>
                        </a:solidFill>
                        <a:latin typeface="Arial"/>
                      </a:endParaRPr>
                    </a:p>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000" b="0" strike="noStrike" spc="-1" dirty="0">
                        <a:solidFill>
                          <a:srgbClr val="000000"/>
                        </a:solidFill>
                        <a:latin typeface="Arial"/>
                      </a:endParaRPr>
                    </a:p>
                  </a:txBody>
                  <a:tcPr marL="90000" marR="90000">
                    <a:lnL w="5760">
                      <a:solidFill>
                        <a:srgbClr val="FFFFFF"/>
                      </a:solidFill>
                      <a:prstDash val="solid"/>
                    </a:lnL>
                    <a:lnR w="5760">
                      <a:solidFill>
                        <a:srgbClr val="FFFFFF"/>
                      </a:solidFill>
                      <a:prstDash val="solid"/>
                    </a:lnR>
                    <a:lnT w="18720">
                      <a:solidFill>
                        <a:srgbClr val="FFFFFF"/>
                      </a:solidFill>
                      <a:prstDash val="solid"/>
                    </a:lnT>
                    <a:lnB w="5760">
                      <a:solidFill>
                        <a:srgbClr val="FFFFFF"/>
                      </a:solidFill>
                      <a:prstDash val="solid"/>
                    </a:lnB>
                    <a:solidFill>
                      <a:srgbClr val="D8D3E0"/>
                    </a:solidFill>
                  </a:tcPr>
                </a:tc>
                <a:extLst>
                  <a:ext uri="{0D108BD9-81ED-4DB2-BD59-A6C34878D82A}">
                    <a16:rowId xmlns:a16="http://schemas.microsoft.com/office/drawing/2014/main" val="10001"/>
                  </a:ext>
                </a:extLst>
              </a:tr>
              <a:tr h="1134000">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Optional languages</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DEAF0"/>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dirty="0" err="1">
                          <a:solidFill>
                            <a:srgbClr val="000000"/>
                          </a:solidFill>
                          <a:latin typeface="Lucida Sans Unicode"/>
                          <a:ea typeface="Lucida Sans Unicode"/>
                        </a:rPr>
                        <a:t>German</a:t>
                      </a:r>
                      <a:r>
                        <a:rPr lang="fi-FI" sz="1000" b="0" strike="noStrike" spc="-1" dirty="0">
                          <a:solidFill>
                            <a:srgbClr val="000000"/>
                          </a:solidFill>
                          <a:latin typeface="Lucida Sans Unicode"/>
                          <a:ea typeface="Lucida Sans Unicode"/>
                        </a:rPr>
                        <a:t>, </a:t>
                      </a:r>
                      <a:r>
                        <a:rPr lang="fi-FI" sz="1000" b="0" strike="noStrike" spc="-1" dirty="0" err="1">
                          <a:solidFill>
                            <a:srgbClr val="000000"/>
                          </a:solidFill>
                          <a:latin typeface="Lucida Sans Unicode"/>
                          <a:ea typeface="Lucida Sans Unicode"/>
                        </a:rPr>
                        <a:t>French</a:t>
                      </a:r>
                      <a:r>
                        <a:rPr lang="fi-FI" sz="1000" b="0" strike="noStrike" spc="-1" dirty="0">
                          <a:solidFill>
                            <a:srgbClr val="000000"/>
                          </a:solidFill>
                          <a:latin typeface="Lucida Sans Unicode"/>
                          <a:ea typeface="Lucida Sans Unicode"/>
                        </a:rPr>
                        <a:t>, Spanish and </a:t>
                      </a:r>
                      <a:r>
                        <a:rPr lang="fi-FI" sz="1000" b="0" strike="noStrike" spc="-1" dirty="0" err="1">
                          <a:solidFill>
                            <a:srgbClr val="000000"/>
                          </a:solidFill>
                          <a:latin typeface="Lucida Sans Unicode"/>
                          <a:ea typeface="Lucida Sans Unicode"/>
                        </a:rPr>
                        <a:t>other</a:t>
                      </a:r>
                      <a:r>
                        <a:rPr lang="fi-FI" sz="1000" b="0" strike="noStrike" spc="-1" dirty="0">
                          <a:solidFill>
                            <a:srgbClr val="000000"/>
                          </a:solidFill>
                          <a:latin typeface="Lucida Sans Unicode"/>
                          <a:ea typeface="Lucida Sans Unicode"/>
                        </a:rPr>
                        <a:t> </a:t>
                      </a:r>
                      <a:r>
                        <a:rPr lang="fi-FI" sz="1000" b="0" strike="noStrike" spc="-1" dirty="0" err="1">
                          <a:solidFill>
                            <a:srgbClr val="000000"/>
                          </a:solidFill>
                          <a:latin typeface="Lucida Sans Unicode"/>
                          <a:ea typeface="Lucida Sans Unicode"/>
                        </a:rPr>
                        <a:t>optional</a:t>
                      </a:r>
                      <a:r>
                        <a:rPr lang="fi-FI" sz="1000" b="0" strike="noStrike" spc="-1" dirty="0">
                          <a:solidFill>
                            <a:srgbClr val="000000"/>
                          </a:solidFill>
                          <a:latin typeface="Lucida Sans Unicode"/>
                          <a:ea typeface="Lucida Sans Unicode"/>
                        </a:rPr>
                        <a:t> </a:t>
                      </a:r>
                      <a:r>
                        <a:rPr lang="fi-FI" sz="1000" b="0" strike="noStrike" spc="-1" dirty="0" err="1">
                          <a:solidFill>
                            <a:srgbClr val="000000"/>
                          </a:solidFill>
                          <a:latin typeface="Lucida Sans Unicode"/>
                          <a:ea typeface="Lucida Sans Unicode"/>
                        </a:rPr>
                        <a:t>languages</a:t>
                      </a:r>
                      <a:r>
                        <a:rPr lang="fi-FI" sz="1000" b="0" strike="noStrike" spc="-1" dirty="0">
                          <a:solidFill>
                            <a:srgbClr val="000000"/>
                          </a:solidFill>
                          <a:latin typeface="Lucida Sans Unicode"/>
                          <a:ea typeface="Lucida Sans Unicode"/>
                        </a:rPr>
                        <a:t> </a:t>
                      </a:r>
                      <a:r>
                        <a:rPr lang="fi-FI" sz="1000" b="0" strike="noStrike" spc="-1" dirty="0" err="1">
                          <a:solidFill>
                            <a:srgbClr val="000000"/>
                          </a:solidFill>
                          <a:latin typeface="Lucida Sans Unicode"/>
                          <a:ea typeface="Lucida Sans Unicode"/>
                        </a:rPr>
                        <a:t>from</a:t>
                      </a:r>
                      <a:r>
                        <a:rPr lang="fi-FI" sz="1000" b="0" strike="noStrike" spc="-1" dirty="0">
                          <a:solidFill>
                            <a:srgbClr val="000000"/>
                          </a:solidFill>
                          <a:latin typeface="Lucida Sans Unicode"/>
                          <a:ea typeface="Lucida Sans Unicode"/>
                        </a:rPr>
                        <a:t> grade 8.</a:t>
                      </a:r>
                      <a:endParaRPr lang="en-US" sz="1000" b="0" strike="noStrike" spc="-1" dirty="0">
                        <a:solidFill>
                          <a:srgbClr val="000000"/>
                        </a:solidFill>
                        <a:latin typeface="Arial"/>
                      </a:endParaRPr>
                    </a:p>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strike="noStrike" spc="-1" dirty="0">
                          <a:solidFill>
                            <a:srgbClr val="000000"/>
                          </a:solidFill>
                          <a:latin typeface="Arial"/>
                        </a:rPr>
                        <a:t>Other languages may be added in upper secondary school</a:t>
                      </a:r>
                    </a:p>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000" b="0" strike="noStrike" spc="-1" dirty="0">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DEAF0"/>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Choice of languages </a:t>
                      </a:r>
                      <a:r>
                        <a:rPr lang="fi-FI" sz="1000" b="0" strike="noStrike" spc="-1">
                          <a:solidFill>
                            <a:srgbClr val="000000"/>
                          </a:solidFill>
                          <a:latin typeface="Wingdings"/>
                          <a:ea typeface="Wingdings"/>
                        </a:rPr>
                        <a:t></a:t>
                      </a:r>
                      <a:r>
                        <a:rPr lang="fi-FI" sz="1000" b="0" strike="noStrike" spc="-1">
                          <a:solidFill>
                            <a:srgbClr val="000000"/>
                          </a:solidFill>
                          <a:latin typeface="Lucida Sans Unicode"/>
                          <a:ea typeface="Lucida Sans Unicode"/>
                        </a:rPr>
                        <a:t> grades 8 onward</a:t>
                      </a:r>
                      <a:endParaRPr lang="en-US" sz="1000" b="0" strike="noStrike" spc="-1">
                        <a:solidFill>
                          <a:srgbClr val="000000"/>
                        </a:solidFill>
                        <a:latin typeface="Arial"/>
                      </a:endParaRPr>
                    </a:p>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A-level Russian or mother tongue: 6 compulsory + 6 in-depth courses</a:t>
                      </a:r>
                      <a:endParaRPr lang="en-US" sz="1000" b="0" strike="noStrike" spc="-1">
                        <a:solidFill>
                          <a:srgbClr val="000000"/>
                        </a:solidFill>
                        <a:latin typeface="Arial"/>
                      </a:endParaRPr>
                    </a:p>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English: 6 compulsory + 2 in-depth/applied courses</a:t>
                      </a:r>
                      <a:endParaRPr lang="en-US" sz="1000" b="0" strike="noStrike" spc="-1">
                        <a:solidFill>
                          <a:srgbClr val="000000"/>
                        </a:solidFill>
                        <a:latin typeface="Arial"/>
                      </a:endParaRPr>
                    </a:p>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DEAF0"/>
                    </a:solidFill>
                  </a:tcPr>
                </a:tc>
                <a:extLst>
                  <a:ext uri="{0D108BD9-81ED-4DB2-BD59-A6C34878D82A}">
                    <a16:rowId xmlns:a16="http://schemas.microsoft.com/office/drawing/2014/main" val="10002"/>
                  </a:ext>
                </a:extLst>
              </a:tr>
              <a:tr h="269280">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A-level and mother-tongue tracks</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D8D3E0"/>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Every student reaches an advanced level in both Russian and English.</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D8D3E0"/>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Swedish: 5 compulsory courses </a:t>
                      </a:r>
                      <a:r>
                        <a:rPr lang="fi-FI" sz="1000" b="0" strike="noStrike" spc="-1">
                          <a:solidFill>
                            <a:srgbClr val="000000"/>
                          </a:solidFill>
                          <a:latin typeface="Wingdings"/>
                          <a:ea typeface="Wingdings"/>
                        </a:rPr>
                        <a:t></a:t>
                      </a:r>
                      <a:r>
                        <a:rPr lang="fi-FI" sz="1000" b="0" strike="noStrike" spc="-1">
                          <a:solidFill>
                            <a:srgbClr val="000000"/>
                          </a:solidFill>
                          <a:latin typeface="Lucida Sans Unicode"/>
                          <a:ea typeface="Lucida Sans Unicode"/>
                        </a:rPr>
                        <a:t> choice of B1 or B3 level</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D8D3E0"/>
                    </a:solidFill>
                  </a:tcPr>
                </a:tc>
                <a:extLst>
                  <a:ext uri="{0D108BD9-81ED-4DB2-BD59-A6C34878D82A}">
                    <a16:rowId xmlns:a16="http://schemas.microsoft.com/office/drawing/2014/main" val="10003"/>
                  </a:ext>
                </a:extLst>
              </a:tr>
              <a:tr h="663840">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75 courses in total</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DEAF0"/>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49–53 compulsory, 12+ in-depth, plus applied courses </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DEAF0"/>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Individual study plans </a:t>
                      </a:r>
                      <a:r>
                        <a:rPr lang="fi-FI" sz="1000" b="0" strike="noStrike" spc="-1">
                          <a:solidFill>
                            <a:srgbClr val="000000"/>
                          </a:solidFill>
                          <a:latin typeface="Wingdings"/>
                          <a:ea typeface="Wingdings"/>
                        </a:rPr>
                        <a:t></a:t>
                      </a:r>
                      <a:r>
                        <a:rPr lang="fi-FI" sz="1000" b="0" strike="noStrike" spc="-1">
                          <a:solidFill>
                            <a:srgbClr val="000000"/>
                          </a:solidFill>
                          <a:latin typeface="Lucida Sans Unicode"/>
                          <a:ea typeface="Lucida Sans Unicode"/>
                        </a:rPr>
                        <a:t> throughout all three years</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DEAF0"/>
                    </a:solidFill>
                  </a:tcPr>
                </a:tc>
                <a:extLst>
                  <a:ext uri="{0D108BD9-81ED-4DB2-BD59-A6C34878D82A}">
                    <a16:rowId xmlns:a16="http://schemas.microsoft.com/office/drawing/2014/main" val="10004"/>
                  </a:ext>
                </a:extLst>
              </a:tr>
              <a:tr h="727560">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Learning continues outside the classroom</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D8D3E0"/>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dirty="0" err="1">
                          <a:solidFill>
                            <a:srgbClr val="000000"/>
                          </a:solidFill>
                          <a:latin typeface="Lucida Sans Unicode"/>
                          <a:ea typeface="Lucida Sans Unicode"/>
                        </a:rPr>
                        <a:t>Trips</a:t>
                      </a:r>
                      <a:r>
                        <a:rPr lang="fi-FI" sz="1000" b="0" strike="noStrike" spc="-1" dirty="0">
                          <a:solidFill>
                            <a:srgbClr val="000000"/>
                          </a:solidFill>
                          <a:latin typeface="Lucida Sans Unicode"/>
                          <a:ea typeface="Lucida Sans Unicode"/>
                        </a:rPr>
                        <a:t> </a:t>
                      </a:r>
                      <a:r>
                        <a:rPr lang="fi-FI" sz="1000" b="0" strike="noStrike" spc="-1" dirty="0" err="1">
                          <a:solidFill>
                            <a:srgbClr val="000000"/>
                          </a:solidFill>
                          <a:latin typeface="Lucida Sans Unicode"/>
                          <a:ea typeface="Lucida Sans Unicode"/>
                        </a:rPr>
                        <a:t>run</a:t>
                      </a:r>
                      <a:r>
                        <a:rPr lang="fi-FI" sz="1000" b="0" strike="noStrike" spc="-1" dirty="0">
                          <a:solidFill>
                            <a:srgbClr val="000000"/>
                          </a:solidFill>
                          <a:latin typeface="Lucida Sans Unicode"/>
                          <a:ea typeface="Lucida Sans Unicode"/>
                        </a:rPr>
                        <a:t> </a:t>
                      </a:r>
                      <a:r>
                        <a:rPr lang="fi-FI" sz="1000" b="0" strike="noStrike" spc="-1" dirty="0" err="1">
                          <a:solidFill>
                            <a:srgbClr val="000000"/>
                          </a:solidFill>
                          <a:latin typeface="Lucida Sans Unicode"/>
                          <a:ea typeface="Lucida Sans Unicode"/>
                        </a:rPr>
                        <a:t>throughout</a:t>
                      </a:r>
                      <a:r>
                        <a:rPr lang="fi-FI" sz="1000" b="0" strike="noStrike" spc="-1" dirty="0">
                          <a:solidFill>
                            <a:srgbClr val="000000"/>
                          </a:solidFill>
                          <a:latin typeface="Lucida Sans Unicode"/>
                          <a:ea typeface="Lucida Sans Unicode"/>
                        </a:rPr>
                        <a:t> school, </a:t>
                      </a:r>
                      <a:r>
                        <a:rPr lang="fi-FI" sz="1000" b="0" strike="noStrike" spc="-1" dirty="0" err="1">
                          <a:solidFill>
                            <a:srgbClr val="000000"/>
                          </a:solidFill>
                          <a:latin typeface="Lucida Sans Unicode"/>
                          <a:ea typeface="Lucida Sans Unicode"/>
                        </a:rPr>
                        <a:t>from</a:t>
                      </a:r>
                      <a:r>
                        <a:rPr lang="fi-FI" sz="1000" b="0" strike="noStrike" spc="-1" dirty="0">
                          <a:solidFill>
                            <a:srgbClr val="000000"/>
                          </a:solidFill>
                          <a:latin typeface="Lucida Sans Unicode"/>
                          <a:ea typeface="Lucida Sans Unicode"/>
                        </a:rPr>
                        <a:t> Estonia in grade 6 to </a:t>
                      </a:r>
                      <a:r>
                        <a:rPr lang="fi-FI" sz="1000" b="0" strike="noStrike" spc="-1" dirty="0" err="1">
                          <a:solidFill>
                            <a:srgbClr val="000000"/>
                          </a:solidFill>
                          <a:latin typeface="Lucida Sans Unicode"/>
                          <a:ea typeface="Lucida Sans Unicode"/>
                        </a:rPr>
                        <a:t>Italy</a:t>
                      </a:r>
                      <a:r>
                        <a:rPr lang="fi-FI" sz="1000" b="0" strike="noStrike" spc="-1" dirty="0">
                          <a:solidFill>
                            <a:srgbClr val="000000"/>
                          </a:solidFill>
                          <a:latin typeface="Lucida Sans Unicode"/>
                          <a:ea typeface="Lucida Sans Unicode"/>
                        </a:rPr>
                        <a:t>, Estonia </a:t>
                      </a:r>
                      <a:r>
                        <a:rPr lang="fi-FI" sz="1000" b="0" strike="noStrike" spc="-1" dirty="0" err="1">
                          <a:solidFill>
                            <a:srgbClr val="000000"/>
                          </a:solidFill>
                          <a:latin typeface="Lucida Sans Unicode"/>
                          <a:ea typeface="Lucida Sans Unicode"/>
                        </a:rPr>
                        <a:t>or</a:t>
                      </a:r>
                      <a:r>
                        <a:rPr lang="fi-FI" sz="1000" b="0" strike="noStrike" spc="-1" dirty="0">
                          <a:solidFill>
                            <a:srgbClr val="000000"/>
                          </a:solidFill>
                          <a:latin typeface="Lucida Sans Unicode"/>
                          <a:ea typeface="Lucida Sans Unicode"/>
                        </a:rPr>
                        <a:t> Latvia in </a:t>
                      </a:r>
                      <a:r>
                        <a:rPr lang="fi-FI" sz="1000" b="0" strike="noStrike" spc="-1" dirty="0" err="1">
                          <a:solidFill>
                            <a:srgbClr val="000000"/>
                          </a:solidFill>
                          <a:latin typeface="Lucida Sans Unicode"/>
                          <a:ea typeface="Lucida Sans Unicode"/>
                        </a:rPr>
                        <a:t>grades</a:t>
                      </a:r>
                      <a:r>
                        <a:rPr lang="fi-FI" sz="1000" b="0" strike="noStrike" spc="-1" dirty="0">
                          <a:solidFill>
                            <a:srgbClr val="000000"/>
                          </a:solidFill>
                          <a:latin typeface="Lucida Sans Unicode"/>
                          <a:ea typeface="Lucida Sans Unicode"/>
                        </a:rPr>
                        <a:t> 7–9.</a:t>
                      </a:r>
                      <a:endParaRPr lang="en-US" sz="1000" b="0" strike="noStrike" spc="-1" dirty="0">
                        <a:solidFill>
                          <a:srgbClr val="000000"/>
                        </a:solidFill>
                        <a:latin typeface="Arial"/>
                      </a:endParaRPr>
                    </a:p>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dirty="0">
                          <a:solidFill>
                            <a:srgbClr val="000000"/>
                          </a:solidFill>
                          <a:latin typeface="Lucida Sans Unicode"/>
                          <a:ea typeface="Lucida Sans Unicode"/>
                        </a:rPr>
                        <a:t>Upper </a:t>
                      </a:r>
                      <a:r>
                        <a:rPr lang="fi-FI" sz="1000" b="0" strike="noStrike" spc="-1" dirty="0" err="1">
                          <a:solidFill>
                            <a:srgbClr val="000000"/>
                          </a:solidFill>
                          <a:latin typeface="Lucida Sans Unicode"/>
                          <a:ea typeface="Lucida Sans Unicode"/>
                        </a:rPr>
                        <a:t>seconday</a:t>
                      </a:r>
                      <a:r>
                        <a:rPr lang="fi-FI" sz="1000" b="0" strike="noStrike" spc="-1" dirty="0">
                          <a:solidFill>
                            <a:srgbClr val="000000"/>
                          </a:solidFill>
                          <a:latin typeface="Lucida Sans Unicode"/>
                          <a:ea typeface="Lucida Sans Unicode"/>
                        </a:rPr>
                        <a:t> school </a:t>
                      </a:r>
                      <a:r>
                        <a:rPr lang="fi-FI" sz="1000" b="0" strike="noStrike" spc="-1" dirty="0" err="1">
                          <a:solidFill>
                            <a:srgbClr val="000000"/>
                          </a:solidFill>
                          <a:latin typeface="Lucida Sans Unicode"/>
                          <a:ea typeface="Lucida Sans Unicode"/>
                        </a:rPr>
                        <a:t>trips</a:t>
                      </a:r>
                      <a:r>
                        <a:rPr lang="fi-FI" sz="1000" b="0" strike="noStrike" spc="-1" dirty="0">
                          <a:solidFill>
                            <a:srgbClr val="000000"/>
                          </a:solidFill>
                          <a:latin typeface="Lucida Sans Unicode"/>
                          <a:ea typeface="Lucida Sans Unicode"/>
                        </a:rPr>
                        <a:t>: Bratislava in </a:t>
                      </a:r>
                      <a:r>
                        <a:rPr lang="fi-FI" sz="1000" b="0" strike="noStrike" spc="-1" dirty="0" err="1">
                          <a:solidFill>
                            <a:srgbClr val="000000"/>
                          </a:solidFill>
                          <a:latin typeface="Lucida Sans Unicode"/>
                          <a:ea typeface="Lucida Sans Unicode"/>
                        </a:rPr>
                        <a:t>year</a:t>
                      </a:r>
                      <a:r>
                        <a:rPr lang="fi-FI" sz="1000" b="0" strike="noStrike" spc="-1" dirty="0">
                          <a:solidFill>
                            <a:srgbClr val="000000"/>
                          </a:solidFill>
                          <a:latin typeface="Lucida Sans Unicode"/>
                          <a:ea typeface="Lucida Sans Unicode"/>
                        </a:rPr>
                        <a:t> </a:t>
                      </a:r>
                      <a:r>
                        <a:rPr lang="fi-FI" sz="1000" b="0" strike="noStrike" spc="-1" dirty="0" err="1">
                          <a:solidFill>
                            <a:srgbClr val="000000"/>
                          </a:solidFill>
                          <a:latin typeface="Lucida Sans Unicode"/>
                          <a:ea typeface="Lucida Sans Unicode"/>
                        </a:rPr>
                        <a:t>one</a:t>
                      </a:r>
                      <a:r>
                        <a:rPr lang="fi-FI" sz="1000" b="0" strike="noStrike" spc="-1" dirty="0">
                          <a:solidFill>
                            <a:srgbClr val="000000"/>
                          </a:solidFill>
                          <a:latin typeface="Lucida Sans Unicode"/>
                          <a:ea typeface="Lucida Sans Unicode"/>
                        </a:rPr>
                        <a:t>, Budapest in </a:t>
                      </a:r>
                      <a:r>
                        <a:rPr lang="fi-FI" sz="1000" b="0" strike="noStrike" spc="-1" dirty="0" err="1">
                          <a:solidFill>
                            <a:srgbClr val="000000"/>
                          </a:solidFill>
                          <a:latin typeface="Lucida Sans Unicode"/>
                          <a:ea typeface="Lucida Sans Unicode"/>
                        </a:rPr>
                        <a:t>year</a:t>
                      </a:r>
                      <a:r>
                        <a:rPr lang="fi-FI" sz="1000" b="0" strike="noStrike" spc="-1" dirty="0">
                          <a:solidFill>
                            <a:srgbClr val="000000"/>
                          </a:solidFill>
                          <a:latin typeface="Lucida Sans Unicode"/>
                          <a:ea typeface="Lucida Sans Unicode"/>
                        </a:rPr>
                        <a:t> </a:t>
                      </a:r>
                      <a:r>
                        <a:rPr lang="fi-FI" sz="1000" b="0" strike="noStrike" spc="-1" dirty="0" err="1">
                          <a:solidFill>
                            <a:srgbClr val="000000"/>
                          </a:solidFill>
                          <a:latin typeface="Lucida Sans Unicode"/>
                          <a:ea typeface="Lucida Sans Unicode"/>
                        </a:rPr>
                        <a:t>two</a:t>
                      </a:r>
                      <a:r>
                        <a:rPr lang="fi-FI" sz="1000" b="0" strike="noStrike" spc="-1" dirty="0">
                          <a:solidFill>
                            <a:srgbClr val="000000"/>
                          </a:solidFill>
                          <a:latin typeface="Lucida Sans Unicode"/>
                          <a:ea typeface="Lucida Sans Unicode"/>
                        </a:rPr>
                        <a:t>.</a:t>
                      </a:r>
                      <a:endParaRPr lang="en-US" sz="1000" b="0" strike="noStrike" spc="-1" dirty="0">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D8D3E0"/>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dirty="0">
                          <a:solidFill>
                            <a:srgbClr val="000000"/>
                          </a:solidFill>
                          <a:latin typeface="Lucida Sans Unicode"/>
                          <a:ea typeface="Lucida Sans Unicode"/>
                        </a:rPr>
                        <a:t>A </a:t>
                      </a:r>
                      <a:r>
                        <a:rPr lang="fi-FI" sz="1000" b="0" strike="noStrike" spc="-1" dirty="0" err="1">
                          <a:solidFill>
                            <a:srgbClr val="000000"/>
                          </a:solidFill>
                          <a:latin typeface="Lucida Sans Unicode"/>
                          <a:ea typeface="Lucida Sans Unicode"/>
                        </a:rPr>
                        <a:t>week</a:t>
                      </a:r>
                      <a:r>
                        <a:rPr lang="fi-FI" sz="1000" b="0" strike="noStrike" spc="-1" dirty="0">
                          <a:solidFill>
                            <a:srgbClr val="000000"/>
                          </a:solidFill>
                          <a:latin typeface="Lucida Sans Unicode"/>
                          <a:ea typeface="Lucida Sans Unicode"/>
                        </a:rPr>
                        <a:t> </a:t>
                      </a:r>
                      <a:r>
                        <a:rPr lang="fi-FI" sz="1000" b="0" strike="noStrike" spc="-1" dirty="0" err="1">
                          <a:solidFill>
                            <a:srgbClr val="000000"/>
                          </a:solidFill>
                          <a:latin typeface="Lucida Sans Unicode"/>
                          <a:ea typeface="Lucida Sans Unicode"/>
                        </a:rPr>
                        <a:t>abroad</a:t>
                      </a:r>
                      <a:r>
                        <a:rPr lang="fi-FI" sz="1000" b="0" strike="noStrike" spc="-1" dirty="0">
                          <a:solidFill>
                            <a:srgbClr val="000000"/>
                          </a:solidFill>
                          <a:latin typeface="Lucida Sans Unicode"/>
                          <a:ea typeface="Lucida Sans Unicode"/>
                        </a:rPr>
                        <a:t> </a:t>
                      </a:r>
                      <a:endParaRPr lang="en-US" sz="1000" b="0" strike="noStrike" spc="-1" dirty="0">
                        <a:solidFill>
                          <a:srgbClr val="000000"/>
                        </a:solidFill>
                        <a:latin typeface="Arial"/>
                      </a:endParaRPr>
                    </a:p>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dirty="0">
                          <a:solidFill>
                            <a:srgbClr val="000000"/>
                          </a:solidFill>
                          <a:latin typeface="Lucida Sans Unicode"/>
                          <a:ea typeface="Lucida Sans Unicode"/>
                        </a:rPr>
                        <a:t>in </a:t>
                      </a:r>
                      <a:r>
                        <a:rPr lang="fi-FI" sz="1000" b="0" strike="noStrike" spc="-1" dirty="0" err="1">
                          <a:solidFill>
                            <a:srgbClr val="000000"/>
                          </a:solidFill>
                          <a:latin typeface="Lucida Sans Unicode"/>
                          <a:ea typeface="Lucida Sans Unicode"/>
                        </a:rPr>
                        <a:t>both</a:t>
                      </a:r>
                      <a:r>
                        <a:rPr lang="fi-FI" sz="1000" b="0" strike="noStrike" spc="-1" dirty="0">
                          <a:solidFill>
                            <a:srgbClr val="000000"/>
                          </a:solidFill>
                          <a:latin typeface="Lucida Sans Unicode"/>
                          <a:ea typeface="Lucida Sans Unicode"/>
                        </a:rPr>
                        <a:t> </a:t>
                      </a:r>
                      <a:r>
                        <a:rPr lang="fi-FI" sz="1000" b="0" strike="noStrike" spc="-1" dirty="0" err="1">
                          <a:solidFill>
                            <a:srgbClr val="000000"/>
                          </a:solidFill>
                          <a:latin typeface="Lucida Sans Unicode"/>
                          <a:ea typeface="Lucida Sans Unicode"/>
                        </a:rPr>
                        <a:t>years</a:t>
                      </a:r>
                      <a:r>
                        <a:rPr lang="fi-FI" sz="1000" b="0" strike="noStrike" spc="-1" dirty="0">
                          <a:solidFill>
                            <a:srgbClr val="000000"/>
                          </a:solidFill>
                          <a:latin typeface="Lucida Sans Unicode"/>
                          <a:ea typeface="Lucida Sans Unicode"/>
                        </a:rPr>
                        <a:t> of </a:t>
                      </a:r>
                      <a:r>
                        <a:rPr lang="fi-FI" sz="1000" b="0" strike="noStrike" spc="-1" dirty="0" err="1">
                          <a:solidFill>
                            <a:srgbClr val="000000"/>
                          </a:solidFill>
                          <a:latin typeface="Lucida Sans Unicode"/>
                          <a:ea typeface="Lucida Sans Unicode"/>
                        </a:rPr>
                        <a:t>study</a:t>
                      </a:r>
                      <a:r>
                        <a:rPr lang="fi-FI" sz="1000" b="0" strike="noStrike" spc="-1" dirty="0">
                          <a:solidFill>
                            <a:srgbClr val="000000"/>
                          </a:solidFill>
                          <a:latin typeface="Lucida Sans Unicode"/>
                          <a:ea typeface="Lucida Sans Unicode"/>
                        </a:rPr>
                        <a:t> </a:t>
                      </a:r>
                      <a:r>
                        <a:rPr lang="fi-FI" sz="1000" b="0" strike="noStrike" spc="-1" dirty="0" err="1">
                          <a:solidFill>
                            <a:srgbClr val="000000"/>
                          </a:solidFill>
                          <a:latin typeface="Lucida Sans Unicode"/>
                          <a:ea typeface="Lucida Sans Unicode"/>
                        </a:rPr>
                        <a:t>trips</a:t>
                      </a:r>
                      <a:endParaRPr lang="en-US" sz="1000" b="0" strike="noStrike" spc="-1" dirty="0">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D8D3E0"/>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object 2"/>
          <p:cNvSpPr/>
          <p:nvPr/>
        </p:nvSpPr>
        <p:spPr>
          <a:xfrm>
            <a:off x="0" y="0"/>
            <a:ext cx="12188880" cy="6859440"/>
          </a:xfrm>
          <a:custGeom>
            <a:avLst/>
            <a:gdLst/>
            <a:ahLst/>
            <a:cxnLst/>
            <a:rect l="l" t="t" r="r" b="b"/>
            <a:pathLst>
              <a:path w="12189460" h="6859905">
                <a:moveTo>
                  <a:pt x="12188952" y="0"/>
                </a:moveTo>
                <a:lnTo>
                  <a:pt x="0" y="0"/>
                </a:lnTo>
                <a:lnTo>
                  <a:pt x="0" y="6859778"/>
                </a:lnTo>
                <a:lnTo>
                  <a:pt x="12188952" y="6859778"/>
                </a:lnTo>
                <a:lnTo>
                  <a:pt x="12188952" y="0"/>
                </a:lnTo>
                <a:close/>
              </a:path>
            </a:pathLst>
          </a:custGeom>
          <a:solidFill>
            <a:srgbClr val="5D1E79"/>
          </a:solidFill>
          <a:ln w="0">
            <a:noFill/>
          </a:ln>
        </p:spPr>
        <p:style>
          <a:lnRef idx="0">
            <a:scrgbClr r="0" g="0" b="0"/>
          </a:lnRef>
          <a:fillRef idx="0">
            <a:scrgbClr r="0" g="0" b="0"/>
          </a:fillRef>
          <a:effectRef idx="0">
            <a:scrgbClr r="0" g="0" b="0"/>
          </a:effectRef>
          <a:fontRef idx="minor"/>
        </p:style>
        <p:txBody>
          <a:bodyPr lIns="0" tIns="0" rIns="0" bIns="0" anchor="t">
            <a:noAutofit/>
          </a:bodyPr>
          <a:lstStyle/>
          <a:p>
            <a:endParaRPr lang="en-US" sz="1800" b="0" strike="noStrike" spc="-1">
              <a:solidFill>
                <a:srgbClr val="000000"/>
              </a:solidFill>
              <a:latin typeface="Arial"/>
            </a:endParaRPr>
          </a:p>
        </p:txBody>
      </p:sp>
      <p:sp>
        <p:nvSpPr>
          <p:cNvPr id="46" name="PlaceHolder 1"/>
          <p:cNvSpPr>
            <a:spLocks noGrp="1"/>
          </p:cNvSpPr>
          <p:nvPr>
            <p:ph type="title"/>
          </p:nvPr>
        </p:nvSpPr>
        <p:spPr>
          <a:xfrm>
            <a:off x="917280" y="568440"/>
            <a:ext cx="8683560" cy="2873880"/>
          </a:xfrm>
          <a:prstGeom prst="rect">
            <a:avLst/>
          </a:prstGeom>
          <a:noFill/>
          <a:ln w="0">
            <a:noFill/>
          </a:ln>
        </p:spPr>
        <p:txBody>
          <a:bodyPr lIns="0" tIns="130320" rIns="0" bIns="0" anchor="t">
            <a:noAutofit/>
          </a:bodyPr>
          <a:lstStyle/>
          <a:p>
            <a:pPr marL="12600" indent="0">
              <a:lnSpc>
                <a:spcPct val="100000"/>
              </a:lnSpc>
              <a:spcBef>
                <a:spcPts val="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3600" b="1" strike="noStrike" spc="-1">
                <a:solidFill>
                  <a:srgbClr val="FFFFFF"/>
                </a:solidFill>
                <a:latin typeface="Tahoma"/>
                <a:ea typeface="Tahoma"/>
              </a:rPr>
              <a:t>Cooperation and our role in society</a:t>
            </a:r>
            <a:br>
              <a:rPr sz="3600"/>
            </a:br>
            <a:br>
              <a:rPr sz="3600"/>
            </a:br>
            <a:br>
              <a:rPr sz="3600"/>
            </a:br>
            <a:endParaRPr lang="en-US" sz="3600" b="0" strike="noStrike" spc="-1">
              <a:solidFill>
                <a:srgbClr val="1F497D"/>
              </a:solidFill>
              <a:latin typeface="Calibri"/>
            </a:endParaRPr>
          </a:p>
        </p:txBody>
      </p:sp>
      <p:pic>
        <p:nvPicPr>
          <p:cNvPr id="47" name="object 5"/>
          <p:cNvPicPr/>
          <p:nvPr/>
        </p:nvPicPr>
        <p:blipFill>
          <a:blip r:embed="rId2"/>
          <a:stretch/>
        </p:blipFill>
        <p:spPr>
          <a:xfrm>
            <a:off x="8421840" y="237960"/>
            <a:ext cx="3767040" cy="2113200"/>
          </a:xfrm>
          <a:prstGeom prst="rect">
            <a:avLst/>
          </a:prstGeom>
          <a:ln w="0">
            <a:noFill/>
          </a:ln>
        </p:spPr>
      </p:pic>
      <p:pic>
        <p:nvPicPr>
          <p:cNvPr id="48" name="object 6"/>
          <p:cNvPicPr/>
          <p:nvPr/>
        </p:nvPicPr>
        <p:blipFill>
          <a:blip r:embed="rId3"/>
          <a:stretch/>
        </p:blipFill>
        <p:spPr>
          <a:xfrm>
            <a:off x="10158480" y="5734080"/>
            <a:ext cx="1692360" cy="677880"/>
          </a:xfrm>
          <a:prstGeom prst="rect">
            <a:avLst/>
          </a:prstGeom>
          <a:ln w="0">
            <a:noFill/>
          </a:ln>
        </p:spPr>
      </p:pic>
      <p:graphicFrame>
        <p:nvGraphicFramePr>
          <p:cNvPr id="49" name="Taulukko 48"/>
          <p:cNvGraphicFramePr/>
          <p:nvPr>
            <p:extLst>
              <p:ext uri="{D42A27DB-BD31-4B8C-83A1-F6EECF244321}">
                <p14:modId xmlns:p14="http://schemas.microsoft.com/office/powerpoint/2010/main" val="2562780610"/>
              </p:ext>
            </p:extLst>
          </p:nvPr>
        </p:nvGraphicFramePr>
        <p:xfrm>
          <a:off x="917640" y="1959120"/>
          <a:ext cx="8902800" cy="4543560"/>
        </p:xfrm>
        <a:graphic>
          <a:graphicData uri="http://schemas.openxmlformats.org/drawingml/2006/table">
            <a:tbl>
              <a:tblPr/>
              <a:tblGrid>
                <a:gridCol w="2798640">
                  <a:extLst>
                    <a:ext uri="{9D8B030D-6E8A-4147-A177-3AD203B41FA5}">
                      <a16:colId xmlns:a16="http://schemas.microsoft.com/office/drawing/2014/main" val="20000"/>
                    </a:ext>
                  </a:extLst>
                </a:gridCol>
                <a:gridCol w="3137040">
                  <a:extLst>
                    <a:ext uri="{9D8B030D-6E8A-4147-A177-3AD203B41FA5}">
                      <a16:colId xmlns:a16="http://schemas.microsoft.com/office/drawing/2014/main" val="20001"/>
                    </a:ext>
                  </a:extLst>
                </a:gridCol>
                <a:gridCol w="2967120">
                  <a:extLst>
                    <a:ext uri="{9D8B030D-6E8A-4147-A177-3AD203B41FA5}">
                      <a16:colId xmlns:a16="http://schemas.microsoft.com/office/drawing/2014/main" val="20002"/>
                    </a:ext>
                  </a:extLst>
                </a:gridCol>
              </a:tblGrid>
              <a:tr h="368280">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800" b="1" strike="noStrike" spc="-1">
                          <a:solidFill>
                            <a:srgbClr val="FFFFFF"/>
                          </a:solidFill>
                          <a:latin typeface="Calibri"/>
                        </a:rPr>
                        <a:t>Focus</a:t>
                      </a:r>
                      <a:endParaRPr lang="en-US" sz="18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18720">
                      <a:solidFill>
                        <a:srgbClr val="FFFFFF"/>
                      </a:solidFill>
                      <a:prstDash val="solid"/>
                    </a:lnB>
                    <a:solidFill>
                      <a:srgbClr val="8064A2"/>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800" b="1" strike="noStrike" spc="-1">
                          <a:solidFill>
                            <a:srgbClr val="FFFFFF"/>
                          </a:solidFill>
                          <a:latin typeface="Calibri"/>
                        </a:rPr>
                        <a:t>What this means</a:t>
                      </a:r>
                      <a:endParaRPr lang="en-US" sz="18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18720">
                      <a:solidFill>
                        <a:srgbClr val="FFFFFF"/>
                      </a:solidFill>
                      <a:prstDash val="solid"/>
                    </a:lnB>
                    <a:solidFill>
                      <a:srgbClr val="8064A2"/>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800" b="1" strike="noStrike" spc="-1">
                          <a:solidFill>
                            <a:srgbClr val="FFFFFF"/>
                          </a:solidFill>
                          <a:latin typeface="Calibri"/>
                        </a:rPr>
                        <a:t>Key facts</a:t>
                      </a:r>
                      <a:endParaRPr lang="en-US" sz="18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18720">
                      <a:solidFill>
                        <a:srgbClr val="FFFFFF"/>
                      </a:solidFill>
                      <a:prstDash val="solid"/>
                    </a:lnB>
                    <a:solidFill>
                      <a:srgbClr val="8064A2"/>
                    </a:solidFill>
                  </a:tcPr>
                </a:tc>
                <a:extLst>
                  <a:ext uri="{0D108BD9-81ED-4DB2-BD59-A6C34878D82A}">
                    <a16:rowId xmlns:a16="http://schemas.microsoft.com/office/drawing/2014/main" val="10000"/>
                  </a:ext>
                </a:extLst>
              </a:tr>
              <a:tr h="704520">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Growing our reputation</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18720">
                      <a:solidFill>
                        <a:srgbClr val="FFFFFF"/>
                      </a:solidFill>
                      <a:prstDash val="solid"/>
                    </a:lnT>
                    <a:lnB w="5760">
                      <a:solidFill>
                        <a:srgbClr val="FFFFFF"/>
                      </a:solidFill>
                      <a:prstDash val="solid"/>
                    </a:lnB>
                    <a:solidFill>
                      <a:srgbClr val="D8D3E0"/>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We want to be a recognised player across Finland</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18720">
                      <a:solidFill>
                        <a:srgbClr val="FFFFFF"/>
                      </a:solidFill>
                      <a:prstDash val="solid"/>
                    </a:lnT>
                    <a:lnB w="5760">
                      <a:solidFill>
                        <a:srgbClr val="FFFFFF"/>
                      </a:solidFill>
                      <a:prstDash val="solid"/>
                    </a:lnB>
                    <a:solidFill>
                      <a:srgbClr val="D8D3E0"/>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Building the right networks.</a:t>
                      </a:r>
                      <a:endParaRPr lang="en-US" sz="1000" b="0" strike="noStrike" spc="-1">
                        <a:solidFill>
                          <a:srgbClr val="000000"/>
                        </a:solidFill>
                        <a:latin typeface="Arial"/>
                      </a:endParaRPr>
                    </a:p>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Taking part in public discussion.</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18720">
                      <a:solidFill>
                        <a:srgbClr val="FFFFFF"/>
                      </a:solidFill>
                      <a:prstDash val="solid"/>
                    </a:lnT>
                    <a:lnB w="5760">
                      <a:solidFill>
                        <a:srgbClr val="FFFFFF"/>
                      </a:solidFill>
                      <a:prstDash val="solid"/>
                    </a:lnB>
                    <a:solidFill>
                      <a:srgbClr val="D8D3E0"/>
                    </a:solidFill>
                  </a:tcPr>
                </a:tc>
                <a:extLst>
                  <a:ext uri="{0D108BD9-81ED-4DB2-BD59-A6C34878D82A}">
                    <a16:rowId xmlns:a16="http://schemas.microsoft.com/office/drawing/2014/main" val="10001"/>
                  </a:ext>
                </a:extLst>
              </a:tr>
              <a:tr h="1048320">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School–business network</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DEAF0"/>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dirty="0">
                          <a:solidFill>
                            <a:srgbClr val="000000"/>
                          </a:solidFill>
                          <a:latin typeface="Lucida Sans Unicode"/>
                          <a:ea typeface="Lucida Sans Unicode"/>
                        </a:rPr>
                        <a:t>Live Russian-language teaching for upper secondary school </a:t>
                      </a:r>
                      <a:r>
                        <a:rPr lang="fi-FI" sz="1000" b="0" strike="noStrike" spc="-1" dirty="0" err="1">
                          <a:solidFill>
                            <a:srgbClr val="000000"/>
                          </a:solidFill>
                          <a:latin typeface="Lucida Sans Unicode"/>
                          <a:ea typeface="Lucida Sans Unicode"/>
                        </a:rPr>
                        <a:t>students</a:t>
                      </a:r>
                      <a:r>
                        <a:rPr lang="fi-FI" sz="1000" b="0" strike="noStrike" spc="-1" dirty="0">
                          <a:solidFill>
                            <a:srgbClr val="000000"/>
                          </a:solidFill>
                          <a:latin typeface="Lucida Sans Unicode"/>
                          <a:ea typeface="Lucida Sans Unicode"/>
                        </a:rPr>
                        <a:t>, </a:t>
                      </a:r>
                      <a:r>
                        <a:rPr lang="fi-FI" sz="1000" b="0" strike="noStrike" spc="-1" dirty="0" err="1">
                          <a:solidFill>
                            <a:srgbClr val="000000"/>
                          </a:solidFill>
                          <a:latin typeface="Lucida Sans Unicode"/>
                          <a:ea typeface="Lucida Sans Unicode"/>
                        </a:rPr>
                        <a:t>delivered</a:t>
                      </a:r>
                      <a:r>
                        <a:rPr lang="fi-FI" sz="1000" b="0" strike="noStrike" spc="-1" dirty="0">
                          <a:solidFill>
                            <a:srgbClr val="000000"/>
                          </a:solidFill>
                          <a:latin typeface="Lucida Sans Unicode"/>
                          <a:ea typeface="Lucida Sans Unicode"/>
                        </a:rPr>
                        <a:t> </a:t>
                      </a:r>
                      <a:r>
                        <a:rPr lang="fi-FI" sz="1000" b="0" strike="noStrike" spc="-1" dirty="0" err="1">
                          <a:solidFill>
                            <a:srgbClr val="000000"/>
                          </a:solidFill>
                          <a:latin typeface="Lucida Sans Unicode"/>
                          <a:ea typeface="Lucida Sans Unicode"/>
                        </a:rPr>
                        <a:t>from</a:t>
                      </a:r>
                      <a:r>
                        <a:rPr lang="fi-FI" sz="1000" b="0" strike="noStrike" spc="-1" dirty="0">
                          <a:solidFill>
                            <a:srgbClr val="000000"/>
                          </a:solidFill>
                          <a:latin typeface="Lucida Sans Unicode"/>
                          <a:ea typeface="Lucida Sans Unicode"/>
                        </a:rPr>
                        <a:t> our </a:t>
                      </a:r>
                      <a:r>
                        <a:rPr lang="fi-FI" sz="1000" b="0" strike="noStrike" spc="-1" dirty="0" err="1">
                          <a:solidFill>
                            <a:srgbClr val="000000"/>
                          </a:solidFill>
                          <a:latin typeface="Lucida Sans Unicode"/>
                          <a:ea typeface="Lucida Sans Unicode"/>
                        </a:rPr>
                        <a:t>remote</a:t>
                      </a:r>
                      <a:r>
                        <a:rPr lang="fi-FI" sz="1000" b="0" strike="noStrike" spc="-1" dirty="0">
                          <a:solidFill>
                            <a:srgbClr val="000000"/>
                          </a:solidFill>
                          <a:latin typeface="Lucida Sans Unicode"/>
                          <a:ea typeface="Lucida Sans Unicode"/>
                        </a:rPr>
                        <a:t> studio.</a:t>
                      </a:r>
                      <a:endParaRPr lang="en-US" sz="1000" b="0" strike="noStrike" spc="-1" dirty="0">
                        <a:solidFill>
                          <a:srgbClr val="000000"/>
                        </a:solidFill>
                        <a:latin typeface="Arial"/>
                      </a:endParaRPr>
                    </a:p>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000" b="0" strike="noStrike" spc="-1" dirty="0">
                        <a:solidFill>
                          <a:srgbClr val="000000"/>
                        </a:solidFill>
                        <a:latin typeface="Arial"/>
                      </a:endParaRPr>
                    </a:p>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dirty="0" err="1">
                          <a:solidFill>
                            <a:srgbClr val="000000"/>
                          </a:solidFill>
                          <a:latin typeface="Lucida Sans Unicode"/>
                          <a:ea typeface="Lucida Sans Unicode"/>
                        </a:rPr>
                        <a:t>Developing</a:t>
                      </a:r>
                      <a:r>
                        <a:rPr lang="fi-FI" sz="1000" b="0" strike="noStrike" spc="-1" dirty="0">
                          <a:solidFill>
                            <a:srgbClr val="000000"/>
                          </a:solidFill>
                          <a:latin typeface="Lucida Sans Unicode"/>
                          <a:ea typeface="Lucida Sans Unicode"/>
                        </a:rPr>
                        <a:t> </a:t>
                      </a:r>
                      <a:r>
                        <a:rPr lang="fi-FI" sz="1000" b="0" strike="noStrike" spc="-1" dirty="0" err="1">
                          <a:solidFill>
                            <a:srgbClr val="000000"/>
                          </a:solidFill>
                          <a:latin typeface="Lucida Sans Unicode"/>
                          <a:ea typeface="Lucida Sans Unicode"/>
                        </a:rPr>
                        <a:t>entrepreneurship</a:t>
                      </a:r>
                      <a:r>
                        <a:rPr lang="fi-FI" sz="1000" b="0" strike="noStrike" spc="-1" dirty="0">
                          <a:solidFill>
                            <a:srgbClr val="000000"/>
                          </a:solidFill>
                          <a:latin typeface="Lucida Sans Unicode"/>
                          <a:ea typeface="Lucida Sans Unicode"/>
                        </a:rPr>
                        <a:t> </a:t>
                      </a:r>
                      <a:r>
                        <a:rPr lang="fi-FI" sz="1000" b="0" strike="noStrike" spc="-1" dirty="0" err="1">
                          <a:solidFill>
                            <a:srgbClr val="000000"/>
                          </a:solidFill>
                          <a:latin typeface="Lucida Sans Unicode"/>
                          <a:ea typeface="Lucida Sans Unicode"/>
                        </a:rPr>
                        <a:t>education</a:t>
                      </a:r>
                      <a:r>
                        <a:rPr lang="fi-FI" sz="1000" b="0" strike="noStrike" spc="-1" dirty="0">
                          <a:solidFill>
                            <a:srgbClr val="000000"/>
                          </a:solidFill>
                          <a:latin typeface="Lucida Sans Unicode"/>
                          <a:ea typeface="Lucida Sans Unicode"/>
                        </a:rPr>
                        <a:t>.</a:t>
                      </a:r>
                      <a:endParaRPr lang="en-US" sz="1000" b="0" strike="noStrike" spc="-1" dirty="0">
                        <a:solidFill>
                          <a:srgbClr val="000000"/>
                        </a:solidFill>
                        <a:latin typeface="Arial"/>
                      </a:endParaRPr>
                    </a:p>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dirty="0" err="1">
                          <a:solidFill>
                            <a:srgbClr val="000000"/>
                          </a:solidFill>
                          <a:latin typeface="Lucida Sans Unicode"/>
                          <a:ea typeface="Lucida Sans Unicode"/>
                        </a:rPr>
                        <a:t>Growing</a:t>
                      </a:r>
                      <a:r>
                        <a:rPr lang="fi-FI" sz="1000" b="0" strike="noStrike" spc="-1" dirty="0">
                          <a:solidFill>
                            <a:srgbClr val="000000"/>
                          </a:solidFill>
                          <a:latin typeface="Lucida Sans Unicode"/>
                          <a:ea typeface="Lucida Sans Unicode"/>
                        </a:rPr>
                        <a:t> the </a:t>
                      </a:r>
                      <a:r>
                        <a:rPr lang="fi-FI" sz="1000" b="0" strike="noStrike" spc="-1" dirty="0" err="1">
                          <a:solidFill>
                            <a:srgbClr val="000000"/>
                          </a:solidFill>
                          <a:latin typeface="Lucida Sans Unicode"/>
                          <a:ea typeface="Lucida Sans Unicode"/>
                        </a:rPr>
                        <a:t>importance</a:t>
                      </a:r>
                      <a:r>
                        <a:rPr lang="fi-FI" sz="1000" b="0" strike="noStrike" spc="-1" dirty="0">
                          <a:solidFill>
                            <a:srgbClr val="000000"/>
                          </a:solidFill>
                          <a:latin typeface="Lucida Sans Unicode"/>
                          <a:ea typeface="Lucida Sans Unicode"/>
                        </a:rPr>
                        <a:t> of </a:t>
                      </a:r>
                      <a:r>
                        <a:rPr lang="fi-FI" sz="1000" b="0" strike="noStrike" spc="-1" dirty="0" err="1">
                          <a:solidFill>
                            <a:srgbClr val="000000"/>
                          </a:solidFill>
                          <a:latin typeface="Lucida Sans Unicode"/>
                          <a:ea typeface="Lucida Sans Unicode"/>
                        </a:rPr>
                        <a:t>financial</a:t>
                      </a:r>
                      <a:r>
                        <a:rPr lang="fi-FI" sz="1000" b="0" strike="noStrike" spc="-1" dirty="0">
                          <a:solidFill>
                            <a:srgbClr val="000000"/>
                          </a:solidFill>
                          <a:latin typeface="Lucida Sans Unicode"/>
                          <a:ea typeface="Lucida Sans Unicode"/>
                        </a:rPr>
                        <a:t> </a:t>
                      </a:r>
                      <a:r>
                        <a:rPr lang="fi-FI" sz="1000" b="0" strike="noStrike" spc="-1" dirty="0" err="1">
                          <a:solidFill>
                            <a:srgbClr val="000000"/>
                          </a:solidFill>
                          <a:latin typeface="Lucida Sans Unicode"/>
                          <a:ea typeface="Lucida Sans Unicode"/>
                        </a:rPr>
                        <a:t>literacy</a:t>
                      </a:r>
                      <a:r>
                        <a:rPr lang="fi-FI" sz="1000" b="0" strike="noStrike" spc="-1" dirty="0">
                          <a:solidFill>
                            <a:srgbClr val="000000"/>
                          </a:solidFill>
                          <a:latin typeface="Lucida Sans Unicode"/>
                          <a:ea typeface="Lucida Sans Unicode"/>
                        </a:rPr>
                        <a:t>.</a:t>
                      </a:r>
                      <a:endParaRPr lang="en-US" sz="1000" b="0" strike="noStrike" spc="-1" dirty="0">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DEAF0"/>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Ongoing</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DEAF0"/>
                    </a:solidFill>
                  </a:tcPr>
                </a:tc>
                <a:extLst>
                  <a:ext uri="{0D108BD9-81ED-4DB2-BD59-A6C34878D82A}">
                    <a16:rowId xmlns:a16="http://schemas.microsoft.com/office/drawing/2014/main" val="10002"/>
                  </a:ext>
                </a:extLst>
              </a:tr>
              <a:tr h="704520">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Sharing our teaching</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D8D3E0"/>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Tailored Russian, Finnish and other language teaching for other schools</a:t>
                      </a:r>
                      <a:br>
                        <a:rPr sz="1000"/>
                      </a:b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D8D3E0"/>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About 200 small upper secondary schools across Finland</a:t>
                      </a:r>
                      <a:endParaRPr lang="en-US" sz="1000" b="0" strike="noStrike" spc="-1">
                        <a:solidFill>
                          <a:srgbClr val="000000"/>
                        </a:solidFill>
                        <a:latin typeface="Arial"/>
                      </a:endParaRPr>
                    </a:p>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D8D3E0"/>
                    </a:solidFill>
                  </a:tcPr>
                </a:tc>
                <a:extLst>
                  <a:ext uri="{0D108BD9-81ED-4DB2-BD59-A6C34878D82A}">
                    <a16:rowId xmlns:a16="http://schemas.microsoft.com/office/drawing/2014/main" val="10003"/>
                  </a:ext>
                </a:extLst>
              </a:tr>
              <a:tr h="1013400">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Cooperation across our three towns</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DEAF0"/>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Growing cooperation brings new entrepreneurship elements, more Russian and Finnish language teaching, and more demand for internship places</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DEAF0"/>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Local partnership networks </a:t>
                      </a:r>
                      <a:r>
                        <a:rPr lang="fi-FI" sz="1000" b="0" strike="noStrike" spc="-1">
                          <a:solidFill>
                            <a:srgbClr val="000000"/>
                          </a:solidFill>
                          <a:latin typeface="Wingdings"/>
                          <a:ea typeface="Wingdings"/>
                        </a:rPr>
                        <a:t></a:t>
                      </a:r>
                      <a:r>
                        <a:rPr lang="fi-FI" sz="1000" b="0" strike="noStrike" spc="-1">
                          <a:solidFill>
                            <a:srgbClr val="000000"/>
                          </a:solidFill>
                          <a:latin typeface="Lucida Sans Unicode"/>
                          <a:ea typeface="Lucida Sans Unicode"/>
                        </a:rPr>
                        <a:t> autumn 2026</a:t>
                      </a:r>
                      <a:endParaRPr lang="en-US" sz="1000" b="0" strike="noStrike" spc="-1">
                        <a:solidFill>
                          <a:srgbClr val="000000"/>
                        </a:solidFill>
                        <a:latin typeface="Arial"/>
                      </a:endParaRPr>
                    </a:p>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Different forms of entrepreneurship. Growing financial literacy. Starting a business.</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DEAF0"/>
                    </a:solidFill>
                  </a:tcPr>
                </a:tc>
                <a:extLst>
                  <a:ext uri="{0D108BD9-81ED-4DB2-BD59-A6C34878D82A}">
                    <a16:rowId xmlns:a16="http://schemas.microsoft.com/office/drawing/2014/main" val="10004"/>
                  </a:ext>
                </a:extLst>
              </a:tr>
              <a:tr h="704520">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Strong Russian-language experts</a:t>
                      </a: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D8D3E0"/>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000" b="0" strike="noStrike" spc="-1">
                          <a:solidFill>
                            <a:srgbClr val="000000"/>
                          </a:solidFill>
                          <a:latin typeface="Lucida Sans Unicode"/>
                          <a:ea typeface="Lucida Sans Unicode"/>
                        </a:rPr>
                        <a:t>Growing the value of Russian-language skills and raising their profile in public debate</a:t>
                      </a:r>
                      <a:endParaRPr lang="en-US" sz="1000" b="0" strike="noStrike" spc="-1">
                        <a:solidFill>
                          <a:srgbClr val="000000"/>
                        </a:solidFill>
                        <a:latin typeface="Arial"/>
                      </a:endParaRPr>
                    </a:p>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000" b="0" strike="noStrike" spc="-1">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D8D3E0"/>
                    </a:solidFill>
                  </a:tcPr>
                </a:tc>
                <a:tc>
                  <a:txBody>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dirty="0">
                        <a:solidFill>
                          <a:srgbClr val="000000"/>
                        </a:solidFill>
                        <a:latin typeface="Arial"/>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D8D3E0"/>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PlaceHolder 1"/>
          <p:cNvSpPr>
            <a:spLocks noGrp="1"/>
          </p:cNvSpPr>
          <p:nvPr>
            <p:ph type="title"/>
          </p:nvPr>
        </p:nvSpPr>
        <p:spPr>
          <a:xfrm>
            <a:off x="894960" y="692280"/>
            <a:ext cx="6877080" cy="2208240"/>
          </a:xfrm>
          <a:prstGeom prst="rect">
            <a:avLst/>
          </a:prstGeom>
          <a:noFill/>
          <a:ln w="0">
            <a:noFill/>
          </a:ln>
        </p:spPr>
        <p:txBody>
          <a:bodyPr lIns="0" tIns="13320" rIns="0" bIns="0" anchor="t">
            <a:noAutofit/>
          </a:bodyPr>
          <a:lstStyle/>
          <a:p>
            <a:pPr marL="12600" indent="0">
              <a:lnSpc>
                <a:spcPct val="100000"/>
              </a:lnSpc>
              <a:spcBef>
                <a:spcPts val="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3600" b="1" strike="noStrike" spc="-1">
                <a:solidFill>
                  <a:srgbClr val="5D1E79"/>
                </a:solidFill>
                <a:latin typeface="Tahoma"/>
                <a:ea typeface="Tahoma"/>
              </a:rPr>
              <a:t>Facts and figures</a:t>
            </a:r>
            <a:br>
              <a:rPr sz="3600"/>
            </a:br>
            <a:endParaRPr lang="en-US" sz="3600" b="0" strike="noStrike" spc="-1">
              <a:solidFill>
                <a:srgbClr val="1F497D"/>
              </a:solidFill>
              <a:latin typeface="Calibri"/>
            </a:endParaRPr>
          </a:p>
        </p:txBody>
      </p:sp>
      <p:pic>
        <p:nvPicPr>
          <p:cNvPr id="51" name="object 3"/>
          <p:cNvPicPr/>
          <p:nvPr/>
        </p:nvPicPr>
        <p:blipFill>
          <a:blip r:embed="rId2"/>
          <a:stretch/>
        </p:blipFill>
        <p:spPr>
          <a:xfrm>
            <a:off x="8467560" y="237960"/>
            <a:ext cx="3721320" cy="2084400"/>
          </a:xfrm>
          <a:prstGeom prst="rect">
            <a:avLst/>
          </a:prstGeom>
          <a:ln w="0">
            <a:noFill/>
          </a:ln>
        </p:spPr>
      </p:pic>
      <p:sp>
        <p:nvSpPr>
          <p:cNvPr id="52" name="object 4"/>
          <p:cNvSpPr/>
          <p:nvPr/>
        </p:nvSpPr>
        <p:spPr>
          <a:xfrm>
            <a:off x="895320" y="2008080"/>
            <a:ext cx="8402760" cy="4301884"/>
          </a:xfrm>
          <a:prstGeom prst="rect">
            <a:avLst/>
          </a:prstGeom>
          <a:noFill/>
          <a:ln w="0">
            <a:noFill/>
          </a:ln>
        </p:spPr>
        <p:style>
          <a:lnRef idx="0">
            <a:scrgbClr r="0" g="0" b="0"/>
          </a:lnRef>
          <a:fillRef idx="0">
            <a:scrgbClr r="0" g="0" b="0"/>
          </a:fillRef>
          <a:effectRef idx="0">
            <a:scrgbClr r="0" g="0" b="0"/>
          </a:effectRef>
          <a:fontRef idx="minor"/>
        </p:style>
        <p:txBody>
          <a:bodyPr lIns="0" tIns="48960" rIns="0" bIns="0" anchor="t">
            <a:spAutoFit/>
          </a:bodyPr>
          <a:lstStyle/>
          <a:p>
            <a:pPr marL="12600">
              <a:lnSpc>
                <a:spcPct val="100000"/>
              </a:lnSpc>
              <a:spcBef>
                <a:spcPts val="13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1" strike="noStrike" spc="-1" dirty="0" err="1">
                <a:solidFill>
                  <a:srgbClr val="000000"/>
                </a:solidFill>
                <a:latin typeface="Tahoma"/>
                <a:ea typeface="Tahoma"/>
              </a:rPr>
              <a:t>Founded</a:t>
            </a:r>
            <a:r>
              <a:rPr lang="fi-FI" sz="1200" b="1" strike="noStrike" spc="-1" dirty="0">
                <a:solidFill>
                  <a:srgbClr val="000000"/>
                </a:solidFill>
                <a:latin typeface="Tahoma"/>
                <a:ea typeface="Tahoma"/>
              </a:rPr>
              <a:t> in 1997</a:t>
            </a:r>
            <a:endParaRPr lang="en-US" sz="1200" b="0" strike="noStrike" spc="-1" dirty="0">
              <a:solidFill>
                <a:srgbClr val="000000"/>
              </a:solidFill>
              <a:latin typeface="Arial"/>
            </a:endParaRPr>
          </a:p>
          <a:p>
            <a:pPr marL="12600">
              <a:lnSpc>
                <a:spcPct val="100000"/>
              </a:lnSpc>
              <a:spcBef>
                <a:spcPts val="13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0" strike="noStrike" spc="-1" dirty="0" err="1">
                <a:solidFill>
                  <a:srgbClr val="000000"/>
                </a:solidFill>
                <a:latin typeface="Lucida Sans Unicode"/>
                <a:ea typeface="Lucida Sans Unicode"/>
              </a:rPr>
              <a:t>Established</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by</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state</a:t>
            </a:r>
            <a:r>
              <a:rPr lang="fi-FI" sz="1200" b="0" strike="noStrike" spc="-1" dirty="0">
                <a:solidFill>
                  <a:srgbClr val="000000"/>
                </a:solidFill>
                <a:latin typeface="Lucida Sans Unicode"/>
                <a:ea typeface="Lucida Sans Unicode"/>
              </a:rPr>
              <a:t> and </a:t>
            </a:r>
            <a:r>
              <a:rPr lang="fi-FI" sz="1200" b="0" strike="noStrike" spc="-1" dirty="0" err="1">
                <a:solidFill>
                  <a:srgbClr val="000000"/>
                </a:solidFill>
                <a:latin typeface="Lucida Sans Unicode"/>
                <a:ea typeface="Lucida Sans Unicode"/>
              </a:rPr>
              <a:t>local</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authorities</a:t>
            </a:r>
            <a:r>
              <a:rPr lang="fi-FI" sz="1200" b="0" strike="noStrike" spc="-1" dirty="0">
                <a:solidFill>
                  <a:srgbClr val="000000"/>
                </a:solidFill>
                <a:latin typeface="Lucida Sans Unicode"/>
                <a:ea typeface="Lucida Sans Unicode"/>
              </a:rPr>
              <a:t> to </a:t>
            </a:r>
            <a:r>
              <a:rPr lang="fi-FI" sz="1200" b="0" strike="noStrike" spc="-1" dirty="0" err="1">
                <a:solidFill>
                  <a:srgbClr val="000000"/>
                </a:solidFill>
                <a:latin typeface="Lucida Sans Unicode"/>
                <a:ea typeface="Lucida Sans Unicode"/>
              </a:rPr>
              <a:t>meet</a:t>
            </a:r>
            <a:r>
              <a:rPr lang="fi-FI" sz="1200" b="0" strike="noStrike" spc="-1" dirty="0">
                <a:solidFill>
                  <a:srgbClr val="000000"/>
                </a:solidFill>
                <a:latin typeface="Lucida Sans Unicode"/>
                <a:ea typeface="Lucida Sans Unicode"/>
              </a:rPr>
              <a:t> the </a:t>
            </a:r>
            <a:r>
              <a:rPr lang="fi-FI" sz="1200" b="0" strike="noStrike" spc="-1" dirty="0" err="1">
                <a:solidFill>
                  <a:srgbClr val="000000"/>
                </a:solidFill>
                <a:latin typeface="Lucida Sans Unicode"/>
                <a:ea typeface="Lucida Sans Unicode"/>
              </a:rPr>
              <a:t>region's</a:t>
            </a:r>
            <a:r>
              <a:rPr lang="fi-FI" sz="1200" b="0" strike="noStrike" spc="-1" dirty="0">
                <a:solidFill>
                  <a:srgbClr val="000000"/>
                </a:solidFill>
                <a:latin typeface="Lucida Sans Unicode"/>
                <a:ea typeface="Lucida Sans Unicode"/>
              </a:rPr>
              <a:t> own language </a:t>
            </a:r>
            <a:r>
              <a:rPr lang="fi-FI" sz="1200" b="0" strike="noStrike" spc="-1" dirty="0" err="1">
                <a:solidFill>
                  <a:srgbClr val="000000"/>
                </a:solidFill>
                <a:latin typeface="Lucida Sans Unicode"/>
                <a:ea typeface="Lucida Sans Unicode"/>
              </a:rPr>
              <a:t>needs</a:t>
            </a:r>
            <a:r>
              <a:rPr lang="fi-FI" sz="1200" b="0" strike="noStrike" spc="-1" dirty="0">
                <a:solidFill>
                  <a:srgbClr val="000000"/>
                </a:solidFill>
                <a:latin typeface="Lucida Sans Unicode"/>
                <a:ea typeface="Lucida Sans Unicode"/>
              </a:rPr>
              <a:t>.</a:t>
            </a:r>
            <a:endParaRPr lang="en-US" sz="1200" b="0" strike="noStrike" spc="-1" dirty="0">
              <a:solidFill>
                <a:srgbClr val="000000"/>
              </a:solidFill>
              <a:latin typeface="Arial"/>
            </a:endParaRPr>
          </a:p>
          <a:p>
            <a:pPr marL="12600">
              <a:lnSpc>
                <a:spcPct val="100000"/>
              </a:lnSpc>
              <a:spcBef>
                <a:spcPts val="13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0" strike="noStrike" spc="-1" dirty="0">
                <a:solidFill>
                  <a:srgbClr val="000000"/>
                </a:solidFill>
                <a:latin typeface="Lucida Sans Unicode"/>
                <a:ea typeface="Lucida Sans Unicode"/>
              </a:rPr>
              <a:t>The </a:t>
            </a:r>
            <a:r>
              <a:rPr lang="fi-FI" sz="1200" b="0" strike="noStrike" spc="-1" dirty="0" err="1">
                <a:solidFill>
                  <a:srgbClr val="000000"/>
                </a:solidFill>
                <a:latin typeface="Lucida Sans Unicode"/>
                <a:ea typeface="Lucida Sans Unicode"/>
              </a:rPr>
              <a:t>only</a:t>
            </a:r>
            <a:r>
              <a:rPr lang="fi-FI" sz="1200" b="0" strike="noStrike" spc="-1" dirty="0">
                <a:solidFill>
                  <a:srgbClr val="000000"/>
                </a:solidFill>
                <a:latin typeface="Lucida Sans Unicode"/>
                <a:ea typeface="Lucida Sans Unicode"/>
              </a:rPr>
              <a:t> language-</a:t>
            </a:r>
            <a:r>
              <a:rPr lang="fi-FI" sz="1200" b="0" strike="noStrike" spc="-1" dirty="0" err="1">
                <a:solidFill>
                  <a:srgbClr val="000000"/>
                </a:solidFill>
                <a:latin typeface="Lucida Sans Unicode"/>
                <a:ea typeface="Lucida Sans Unicode"/>
              </a:rPr>
              <a:t>focused</a:t>
            </a:r>
            <a:r>
              <a:rPr lang="fi-FI" sz="1200" b="0" strike="noStrike" spc="-1" dirty="0">
                <a:solidFill>
                  <a:srgbClr val="000000"/>
                </a:solidFill>
                <a:latin typeface="Lucida Sans Unicode"/>
                <a:ea typeface="Lucida Sans Unicode"/>
              </a:rPr>
              <a:t> school outside </a:t>
            </a:r>
            <a:r>
              <a:rPr lang="fi-FI" sz="1200" b="0" strike="noStrike" spc="-1" dirty="0" err="1">
                <a:solidFill>
                  <a:srgbClr val="000000"/>
                </a:solidFill>
                <a:latin typeface="Lucida Sans Unicode"/>
                <a:ea typeface="Lucida Sans Unicode"/>
              </a:rPr>
              <a:t>Finland's</a:t>
            </a:r>
            <a:r>
              <a:rPr lang="fi-FI" sz="1200" b="0" strike="noStrike" spc="-1" dirty="0">
                <a:solidFill>
                  <a:srgbClr val="000000"/>
                </a:solidFill>
                <a:latin typeface="Lucida Sans Unicode"/>
                <a:ea typeface="Lucida Sans Unicode"/>
              </a:rPr>
              <a:t> capital </a:t>
            </a:r>
            <a:r>
              <a:rPr lang="fi-FI" sz="1200" b="0" strike="noStrike" spc="-1" dirty="0" err="1">
                <a:solidFill>
                  <a:srgbClr val="000000"/>
                </a:solidFill>
                <a:latin typeface="Lucida Sans Unicode"/>
                <a:ea typeface="Lucida Sans Unicode"/>
              </a:rPr>
              <a:t>region</a:t>
            </a:r>
            <a:r>
              <a:rPr lang="fi-FI" sz="1200" b="0" strike="noStrike" spc="-1" dirty="0">
                <a:solidFill>
                  <a:srgbClr val="000000"/>
                </a:solidFill>
                <a:latin typeface="Lucida Sans Unicode"/>
                <a:ea typeface="Lucida Sans Unicode"/>
              </a:rPr>
              <a:t>.</a:t>
            </a:r>
            <a:endParaRPr lang="en-US" sz="1200" b="0" strike="noStrike" spc="-1" dirty="0">
              <a:solidFill>
                <a:srgbClr val="000000"/>
              </a:solidFill>
              <a:latin typeface="Arial"/>
            </a:endParaRPr>
          </a:p>
          <a:p>
            <a:pPr marL="12600">
              <a:lnSpc>
                <a:spcPct val="100000"/>
              </a:lnSpc>
              <a:spcBef>
                <a:spcPts val="13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0" strike="noStrike" spc="-1" dirty="0">
                <a:solidFill>
                  <a:srgbClr val="000000"/>
                </a:solidFill>
                <a:latin typeface="Lucida Sans Unicode"/>
                <a:ea typeface="Lucida Sans Unicode"/>
              </a:rPr>
              <a:t>A private school </a:t>
            </a:r>
            <a:r>
              <a:rPr lang="fi-FI" sz="1200" b="0" strike="noStrike" spc="-1" dirty="0" err="1">
                <a:solidFill>
                  <a:srgbClr val="000000"/>
                </a:solidFill>
                <a:latin typeface="Lucida Sans Unicode"/>
                <a:ea typeface="Lucida Sans Unicode"/>
              </a:rPr>
              <a:t>that</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follows</a:t>
            </a:r>
            <a:r>
              <a:rPr lang="fi-FI" sz="1200" b="0" strike="noStrike" spc="-1" dirty="0">
                <a:solidFill>
                  <a:srgbClr val="000000"/>
                </a:solidFill>
                <a:latin typeface="Lucida Sans Unicode"/>
                <a:ea typeface="Lucida Sans Unicode"/>
              </a:rPr>
              <a:t> the </a:t>
            </a:r>
            <a:r>
              <a:rPr lang="fi-FI" sz="1200" b="0" strike="noStrike" spc="-1" dirty="0" err="1">
                <a:solidFill>
                  <a:srgbClr val="000000"/>
                </a:solidFill>
                <a:latin typeface="Lucida Sans Unicode"/>
                <a:ea typeface="Lucida Sans Unicode"/>
              </a:rPr>
              <a:t>Finnish</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national</a:t>
            </a:r>
            <a:r>
              <a:rPr lang="fi-FI" sz="1200" b="0" strike="noStrike" spc="-1" dirty="0">
                <a:solidFill>
                  <a:srgbClr val="000000"/>
                </a:solidFill>
                <a:latin typeface="Lucida Sans Unicode"/>
                <a:ea typeface="Lucida Sans Unicode"/>
              </a:rPr>
              <a:t> curriculum, </a:t>
            </a:r>
            <a:r>
              <a:rPr lang="fi-FI" sz="1200" b="0" strike="noStrike" spc="-1" dirty="0" err="1">
                <a:solidFill>
                  <a:srgbClr val="000000"/>
                </a:solidFill>
                <a:latin typeface="Lucida Sans Unicode"/>
                <a:ea typeface="Lucida Sans Unicode"/>
              </a:rPr>
              <a:t>working</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closely</a:t>
            </a:r>
            <a:r>
              <a:rPr lang="fi-FI" sz="1200" b="0" strike="noStrike" spc="-1" dirty="0">
                <a:solidFill>
                  <a:srgbClr val="000000"/>
                </a:solidFill>
                <a:latin typeface="Lucida Sans Unicode"/>
                <a:ea typeface="Lucida Sans Unicode"/>
              </a:rPr>
              <a:t> with </a:t>
            </a:r>
            <a:r>
              <a:rPr lang="fi-FI" sz="1200" b="0" strike="noStrike" spc="-1" dirty="0" err="1">
                <a:solidFill>
                  <a:srgbClr val="000000"/>
                </a:solidFill>
                <a:latin typeface="Lucida Sans Unicode"/>
                <a:ea typeface="Lucida Sans Unicode"/>
              </a:rPr>
              <a:t>three</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local</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communities</a:t>
            </a:r>
            <a:r>
              <a:rPr lang="fi-FI" sz="1200" b="0" strike="noStrike" spc="-1" dirty="0">
                <a:solidFill>
                  <a:srgbClr val="000000"/>
                </a:solidFill>
                <a:latin typeface="Lucida Sans Unicode"/>
                <a:ea typeface="Lucida Sans Unicode"/>
              </a:rPr>
              <a:t>.</a:t>
            </a:r>
            <a:endParaRPr lang="en-US" sz="1200" b="0" strike="noStrike" spc="-1" dirty="0">
              <a:solidFill>
                <a:srgbClr val="000000"/>
              </a:solidFill>
              <a:latin typeface="Arial"/>
            </a:endParaRPr>
          </a:p>
          <a:p>
            <a:pPr marL="12600">
              <a:lnSpc>
                <a:spcPct val="100000"/>
              </a:lnSpc>
              <a:spcBef>
                <a:spcPts val="13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0" strike="noStrike" spc="-1" dirty="0" err="1">
                <a:solidFill>
                  <a:srgbClr val="000000"/>
                </a:solidFill>
                <a:latin typeface="Lucida Sans Unicode"/>
                <a:ea typeface="Lucida Sans Unicode"/>
              </a:rPr>
              <a:t>Selective</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admission</a:t>
            </a:r>
            <a:endParaRPr lang="en-US" sz="1200" b="0" strike="noStrike" spc="-1" dirty="0">
              <a:solidFill>
                <a:srgbClr val="000000"/>
              </a:solidFill>
              <a:latin typeface="Arial"/>
            </a:endParaRPr>
          </a:p>
          <a:p>
            <a:pPr marL="12600">
              <a:lnSpc>
                <a:spcPct val="100000"/>
              </a:lnSpc>
              <a:spcBef>
                <a:spcPts val="13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1" strike="noStrike" spc="-1" dirty="0">
                <a:solidFill>
                  <a:srgbClr val="000000"/>
                </a:solidFill>
                <a:latin typeface="Tahoma"/>
                <a:ea typeface="Tahoma"/>
              </a:rPr>
              <a:t>Three </a:t>
            </a:r>
            <a:r>
              <a:rPr lang="fi-FI" sz="1200" b="1" strike="noStrike" spc="-1" dirty="0" err="1">
                <a:solidFill>
                  <a:srgbClr val="000000"/>
                </a:solidFill>
                <a:latin typeface="Tahoma"/>
                <a:ea typeface="Tahoma"/>
              </a:rPr>
              <a:t>towns</a:t>
            </a:r>
            <a:r>
              <a:rPr lang="fi-FI" sz="1200" b="1" strike="noStrike" spc="-1" dirty="0">
                <a:solidFill>
                  <a:srgbClr val="000000"/>
                </a:solidFill>
                <a:latin typeface="Tahoma"/>
                <a:ea typeface="Tahoma"/>
              </a:rPr>
              <a:t>, </a:t>
            </a:r>
            <a:r>
              <a:rPr lang="fi-FI" sz="1200" b="1" strike="noStrike" spc="-1" dirty="0" err="1">
                <a:solidFill>
                  <a:srgbClr val="000000"/>
                </a:solidFill>
                <a:latin typeface="Tahoma"/>
                <a:ea typeface="Tahoma"/>
              </a:rPr>
              <a:t>one</a:t>
            </a:r>
            <a:r>
              <a:rPr lang="fi-FI" sz="1200" b="1" strike="noStrike" spc="-1" dirty="0">
                <a:solidFill>
                  <a:srgbClr val="000000"/>
                </a:solidFill>
                <a:latin typeface="Tahoma"/>
                <a:ea typeface="Tahoma"/>
              </a:rPr>
              <a:t> school</a:t>
            </a:r>
            <a:endParaRPr lang="en-US" sz="1200" b="0" strike="noStrike" spc="-1" dirty="0">
              <a:solidFill>
                <a:srgbClr val="000000"/>
              </a:solidFill>
              <a:latin typeface="Arial"/>
            </a:endParaRPr>
          </a:p>
          <a:p>
            <a:pPr marL="12600">
              <a:lnSpc>
                <a:spcPct val="100000"/>
              </a:lnSpc>
              <a:spcBef>
                <a:spcPts val="13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0" strike="noStrike" spc="-1" dirty="0" err="1">
                <a:solidFill>
                  <a:srgbClr val="000000"/>
                </a:solidFill>
                <a:latin typeface="Lucida Sans Unicode"/>
                <a:ea typeface="Lucida Sans Unicode"/>
              </a:rPr>
              <a:t>Around</a:t>
            </a:r>
            <a:r>
              <a:rPr lang="fi-FI" sz="1200" b="0" strike="noStrike" spc="-1" dirty="0">
                <a:solidFill>
                  <a:srgbClr val="000000"/>
                </a:solidFill>
                <a:latin typeface="Lucida Sans Unicode"/>
                <a:ea typeface="Lucida Sans Unicode"/>
              </a:rPr>
              <a:t> 620 </a:t>
            </a:r>
            <a:r>
              <a:rPr lang="fi-FI" sz="1200" b="0" strike="noStrike" spc="-1" dirty="0" err="1">
                <a:solidFill>
                  <a:srgbClr val="000000"/>
                </a:solidFill>
                <a:latin typeface="Lucida Sans Unicode"/>
                <a:ea typeface="Lucida Sans Unicode"/>
              </a:rPr>
              <a:t>children</a:t>
            </a:r>
            <a:r>
              <a:rPr lang="fi-FI" sz="1200" b="0" strike="noStrike" spc="-1" dirty="0">
                <a:solidFill>
                  <a:srgbClr val="000000"/>
                </a:solidFill>
                <a:latin typeface="Lucida Sans Unicode"/>
                <a:ea typeface="Lucida Sans Unicode"/>
              </a:rPr>
              <a:t> and </a:t>
            </a:r>
            <a:r>
              <a:rPr lang="fi-FI" sz="1200" b="0" strike="noStrike" spc="-1" dirty="0" err="1">
                <a:solidFill>
                  <a:srgbClr val="000000"/>
                </a:solidFill>
                <a:latin typeface="Lucida Sans Unicode"/>
                <a:ea typeface="Lucida Sans Unicode"/>
              </a:rPr>
              <a:t>young</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people</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study</a:t>
            </a:r>
            <a:r>
              <a:rPr lang="fi-FI" sz="1200" b="0" strike="noStrike" spc="-1" dirty="0">
                <a:solidFill>
                  <a:srgbClr val="000000"/>
                </a:solidFill>
                <a:latin typeface="Lucida Sans Unicode"/>
                <a:ea typeface="Lucida Sans Unicode"/>
              </a:rPr>
              <a:t> with us: 450 in </a:t>
            </a:r>
            <a:r>
              <a:rPr lang="fi-FI" sz="1200" b="0" strike="noStrike" spc="-1" dirty="0" err="1">
                <a:solidFill>
                  <a:srgbClr val="000000"/>
                </a:solidFill>
                <a:latin typeface="Lucida Sans Unicode"/>
                <a:ea typeface="Lucida Sans Unicode"/>
              </a:rPr>
              <a:t>elementary</a:t>
            </a:r>
            <a:r>
              <a:rPr lang="fi-FI" sz="1200" b="0" strike="noStrike" spc="-1" dirty="0">
                <a:solidFill>
                  <a:srgbClr val="000000"/>
                </a:solidFill>
                <a:latin typeface="Lucida Sans Unicode"/>
                <a:ea typeface="Lucida Sans Unicode"/>
              </a:rPr>
              <a:t> and secondary school, 114 in the upper </a:t>
            </a:r>
            <a:r>
              <a:rPr lang="fi-FI" sz="1200" b="0" strike="noStrike" spc="-1" dirty="0" err="1">
                <a:solidFill>
                  <a:srgbClr val="000000"/>
                </a:solidFill>
                <a:latin typeface="Lucida Sans Unicode"/>
                <a:ea typeface="Lucida Sans Unicode"/>
              </a:rPr>
              <a:t>secondaty</a:t>
            </a:r>
            <a:r>
              <a:rPr lang="fi-FI" sz="1200" b="0" strike="noStrike" spc="-1" dirty="0">
                <a:solidFill>
                  <a:srgbClr val="000000"/>
                </a:solidFill>
                <a:latin typeface="Lucida Sans Unicode"/>
                <a:ea typeface="Lucida Sans Unicode"/>
              </a:rPr>
              <a:t> school, plus </a:t>
            </a:r>
            <a:r>
              <a:rPr lang="fi-FI" sz="1200" b="0" strike="noStrike" spc="-1" dirty="0" err="1">
                <a:solidFill>
                  <a:srgbClr val="000000"/>
                </a:solidFill>
                <a:latin typeface="Lucida Sans Unicode"/>
                <a:ea typeface="Lucida Sans Unicode"/>
              </a:rPr>
              <a:t>preschool</a:t>
            </a:r>
            <a:r>
              <a:rPr lang="fi-FI" sz="1200" b="0" strike="noStrike" spc="-1" dirty="0">
                <a:solidFill>
                  <a:srgbClr val="000000"/>
                </a:solidFill>
                <a:latin typeface="Lucida Sans Unicode"/>
                <a:ea typeface="Lucida Sans Unicode"/>
              </a:rPr>
              <a:t> and </a:t>
            </a:r>
            <a:r>
              <a:rPr lang="fi-FI" sz="1200" b="0" strike="noStrike" spc="-1" dirty="0" err="1">
                <a:solidFill>
                  <a:srgbClr val="000000"/>
                </a:solidFill>
                <a:latin typeface="Lucida Sans Unicode"/>
                <a:ea typeface="Lucida Sans Unicode"/>
              </a:rPr>
              <a:t>preparatory</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education</a:t>
            </a:r>
            <a:r>
              <a:rPr lang="fi-FI" sz="1200" b="0" strike="noStrike" spc="-1" dirty="0">
                <a:solidFill>
                  <a:srgbClr val="000000"/>
                </a:solidFill>
                <a:latin typeface="Lucida Sans Unicode"/>
                <a:ea typeface="Lucida Sans Unicode"/>
              </a:rPr>
              <a:t>.</a:t>
            </a:r>
            <a:endParaRPr lang="en-US" sz="1200" b="0" strike="noStrike" spc="-1" dirty="0">
              <a:solidFill>
                <a:srgbClr val="000000"/>
              </a:solidFill>
              <a:latin typeface="Arial"/>
            </a:endParaRPr>
          </a:p>
          <a:p>
            <a:pPr marL="12600">
              <a:lnSpc>
                <a:spcPct val="100000"/>
              </a:lnSpc>
              <a:spcBef>
                <a:spcPts val="13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0" strike="noStrike" spc="-1" dirty="0" err="1">
                <a:solidFill>
                  <a:srgbClr val="000000"/>
                </a:solidFill>
                <a:latin typeface="Lucida Sans Unicode"/>
                <a:ea typeface="Lucida Sans Unicode"/>
              </a:rPr>
              <a:t>Campuses</a:t>
            </a:r>
            <a:r>
              <a:rPr lang="fi-FI" sz="1200" b="0" strike="noStrike" spc="-1" dirty="0">
                <a:solidFill>
                  <a:srgbClr val="000000"/>
                </a:solidFill>
                <a:latin typeface="Lucida Sans Unicode"/>
                <a:ea typeface="Lucida Sans Unicode"/>
              </a:rPr>
              <a:t> in Imatra, Joensuu and Lappeenranta, with </a:t>
            </a:r>
            <a:r>
              <a:rPr lang="fi-FI" sz="1200" b="0" strike="noStrike" spc="-1" dirty="0" err="1">
                <a:solidFill>
                  <a:srgbClr val="000000"/>
                </a:solidFill>
                <a:latin typeface="Lucida Sans Unicode"/>
                <a:ea typeface="Lucida Sans Unicode"/>
              </a:rPr>
              <a:t>pupils</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able</a:t>
            </a:r>
            <a:r>
              <a:rPr lang="fi-FI" sz="1200" b="0" strike="noStrike" spc="-1" dirty="0">
                <a:solidFill>
                  <a:srgbClr val="000000"/>
                </a:solidFill>
                <a:latin typeface="Lucida Sans Unicode"/>
                <a:ea typeface="Lucida Sans Unicode"/>
              </a:rPr>
              <a:t> to </a:t>
            </a:r>
            <a:r>
              <a:rPr lang="fi-FI" sz="1200" b="0" strike="noStrike" spc="-1" dirty="0" err="1">
                <a:solidFill>
                  <a:srgbClr val="000000"/>
                </a:solidFill>
                <a:latin typeface="Lucida Sans Unicode"/>
                <a:ea typeface="Lucida Sans Unicode"/>
              </a:rPr>
              <a:t>stay</a:t>
            </a:r>
            <a:r>
              <a:rPr lang="fi-FI" sz="1200" b="0" strike="noStrike" spc="-1" dirty="0">
                <a:solidFill>
                  <a:srgbClr val="000000"/>
                </a:solidFill>
                <a:latin typeface="Lucida Sans Unicode"/>
                <a:ea typeface="Lucida Sans Unicode"/>
              </a:rPr>
              <a:t> with the </a:t>
            </a:r>
            <a:r>
              <a:rPr lang="fi-FI" sz="1200" b="0" strike="noStrike" spc="-1" dirty="0" err="1">
                <a:solidFill>
                  <a:srgbClr val="000000"/>
                </a:solidFill>
                <a:latin typeface="Lucida Sans Unicode"/>
                <a:ea typeface="Lucida Sans Unicode"/>
              </a:rPr>
              <a:t>same</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classmates</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from</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pre-primary</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through</a:t>
            </a:r>
            <a:r>
              <a:rPr lang="fi-FI" sz="1200" b="0" strike="noStrike" spc="-1" dirty="0">
                <a:solidFill>
                  <a:srgbClr val="000000"/>
                </a:solidFill>
                <a:latin typeface="Lucida Sans Unicode"/>
                <a:ea typeface="Lucida Sans Unicode"/>
              </a:rPr>
              <a:t> to the lukio.</a:t>
            </a:r>
            <a:endParaRPr lang="en-US" sz="1200" b="0" strike="noStrike" spc="-1" dirty="0">
              <a:solidFill>
                <a:srgbClr val="000000"/>
              </a:solidFill>
              <a:latin typeface="Arial"/>
            </a:endParaRPr>
          </a:p>
          <a:p>
            <a:pPr marL="12600">
              <a:lnSpc>
                <a:spcPct val="100000"/>
              </a:lnSpc>
              <a:spcBef>
                <a:spcPts val="13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1" strike="noStrike" spc="-1" dirty="0">
                <a:solidFill>
                  <a:srgbClr val="000000"/>
                </a:solidFill>
                <a:latin typeface="Lucida Sans Unicode"/>
                <a:ea typeface="Lucida Sans Unicode"/>
              </a:rPr>
              <a:t>Our </a:t>
            </a:r>
            <a:r>
              <a:rPr lang="fi-FI" sz="1200" b="1" strike="noStrike" spc="-1" dirty="0" err="1">
                <a:solidFill>
                  <a:srgbClr val="000000"/>
                </a:solidFill>
                <a:latin typeface="Lucida Sans Unicode"/>
                <a:ea typeface="Lucida Sans Unicode"/>
              </a:rPr>
              <a:t>results</a:t>
            </a:r>
            <a:endParaRPr lang="en-US" sz="1200" b="0" strike="noStrike" spc="-1" dirty="0">
              <a:solidFill>
                <a:srgbClr val="000000"/>
              </a:solidFill>
              <a:latin typeface="Arial"/>
            </a:endParaRPr>
          </a:p>
          <a:p>
            <a:pPr marL="12600">
              <a:lnSpc>
                <a:spcPct val="100000"/>
              </a:lnSpc>
              <a:spcBef>
                <a:spcPts val="13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0" strike="noStrike" spc="-1" dirty="0" err="1">
                <a:solidFill>
                  <a:srgbClr val="000000"/>
                </a:solidFill>
                <a:latin typeface="Lucida Sans Unicode"/>
                <a:ea typeface="Lucida Sans Unicode"/>
              </a:rPr>
              <a:t>First</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matriculation-exam</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graduates</a:t>
            </a:r>
            <a:r>
              <a:rPr lang="fi-FI" sz="1200" b="0" strike="noStrike" spc="-1" dirty="0">
                <a:solidFill>
                  <a:srgbClr val="000000"/>
                </a:solidFill>
                <a:latin typeface="Lucida Sans Unicode"/>
                <a:ea typeface="Lucida Sans Unicode"/>
              </a:rPr>
              <a:t> in 2004. More </a:t>
            </a:r>
            <a:r>
              <a:rPr lang="fi-FI" sz="1200" b="0" strike="noStrike" spc="-1" dirty="0" err="1">
                <a:solidFill>
                  <a:srgbClr val="000000"/>
                </a:solidFill>
                <a:latin typeface="Lucida Sans Unicode"/>
                <a:ea typeface="Lucida Sans Unicode"/>
              </a:rPr>
              <a:t>than</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half</a:t>
            </a:r>
            <a:r>
              <a:rPr lang="fi-FI" sz="1200" b="0" strike="noStrike" spc="-1" dirty="0">
                <a:solidFill>
                  <a:srgbClr val="000000"/>
                </a:solidFill>
                <a:latin typeface="Lucida Sans Unicode"/>
                <a:ea typeface="Lucida Sans Unicode"/>
              </a:rPr>
              <a:t> of our </a:t>
            </a:r>
            <a:r>
              <a:rPr lang="fi-FI" sz="1200" spc="-1" dirty="0">
                <a:solidFill>
                  <a:srgbClr val="000000"/>
                </a:solidFill>
                <a:latin typeface="Lucida Sans Unicode"/>
                <a:ea typeface="Lucida Sans Unicode"/>
              </a:rPr>
              <a:t>upper secondary school</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students</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speak</a:t>
            </a:r>
            <a:r>
              <a:rPr lang="fi-FI" sz="1200" b="0" strike="noStrike" spc="-1" dirty="0">
                <a:solidFill>
                  <a:srgbClr val="000000"/>
                </a:solidFill>
                <a:latin typeface="Lucida Sans Unicode"/>
                <a:ea typeface="Lucida Sans Unicode"/>
              </a:rPr>
              <a:t> Russian as </a:t>
            </a:r>
            <a:r>
              <a:rPr lang="fi-FI" sz="1200" b="0" strike="noStrike" spc="-1" dirty="0" err="1">
                <a:solidFill>
                  <a:srgbClr val="000000"/>
                </a:solidFill>
                <a:latin typeface="Lucida Sans Unicode"/>
                <a:ea typeface="Lucida Sans Unicode"/>
              </a:rPr>
              <a:t>their</a:t>
            </a:r>
            <a:r>
              <a:rPr lang="fi-FI" sz="1200" b="0" strike="noStrike" spc="-1" dirty="0">
                <a:solidFill>
                  <a:srgbClr val="000000"/>
                </a:solidFill>
                <a:latin typeface="Lucida Sans Unicode"/>
                <a:ea typeface="Lucida Sans Unicode"/>
              </a:rPr>
              <a:t> native language.</a:t>
            </a:r>
            <a:endParaRPr lang="en-US" sz="1200" b="0" strike="noStrike" spc="-1" dirty="0">
              <a:solidFill>
                <a:srgbClr val="000000"/>
              </a:solidFill>
              <a:latin typeface="Arial"/>
            </a:endParaRPr>
          </a:p>
          <a:p>
            <a:pPr marL="12600">
              <a:lnSpc>
                <a:spcPct val="100000"/>
              </a:lnSpc>
              <a:spcBef>
                <a:spcPts val="13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strike="noStrike" spc="-1" dirty="0">
              <a:solidFill>
                <a:srgbClr val="000000"/>
              </a:solidFill>
              <a:latin typeface="Arial"/>
            </a:endParaRPr>
          </a:p>
        </p:txBody>
      </p:sp>
      <p:pic>
        <p:nvPicPr>
          <p:cNvPr id="53" name="object 5"/>
          <p:cNvPicPr/>
          <p:nvPr/>
        </p:nvPicPr>
        <p:blipFill>
          <a:blip r:embed="rId3"/>
          <a:stretch/>
        </p:blipFill>
        <p:spPr>
          <a:xfrm>
            <a:off x="10140840" y="5835600"/>
            <a:ext cx="1792440" cy="722520"/>
          </a:xfrm>
          <a:prstGeom prst="rect">
            <a:avLst/>
          </a:prstGeom>
          <a:ln w="0">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PlaceHolder 1"/>
          <p:cNvSpPr>
            <a:spLocks noGrp="1"/>
          </p:cNvSpPr>
          <p:nvPr>
            <p:ph type="title"/>
          </p:nvPr>
        </p:nvSpPr>
        <p:spPr>
          <a:xfrm>
            <a:off x="917640" y="568440"/>
            <a:ext cx="8316720" cy="2873880"/>
          </a:xfrm>
          <a:prstGeom prst="rect">
            <a:avLst/>
          </a:prstGeom>
          <a:noFill/>
          <a:ln w="0">
            <a:noFill/>
          </a:ln>
        </p:spPr>
        <p:txBody>
          <a:bodyPr lIns="0" tIns="130320" rIns="0" bIns="0" anchor="t">
            <a:noAutofit/>
          </a:bodyPr>
          <a:lstStyle/>
          <a:p>
            <a:pPr marL="12600" indent="0">
              <a:lnSpc>
                <a:spcPct val="100000"/>
              </a:lnSpc>
              <a:spcBef>
                <a:spcPts val="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3600" b="1" strike="noStrike" spc="-1">
                <a:solidFill>
                  <a:srgbClr val="5D1E79"/>
                </a:solidFill>
                <a:latin typeface="Tahoma"/>
                <a:ea typeface="Tahoma"/>
              </a:rPr>
              <a:t>What makes families choose us</a:t>
            </a:r>
            <a:br>
              <a:rPr sz="3600"/>
            </a:br>
            <a:br>
              <a:rPr sz="3600"/>
            </a:br>
            <a:endParaRPr lang="en-US" sz="3600" b="0" strike="noStrike" spc="-1">
              <a:solidFill>
                <a:srgbClr val="1F497D"/>
              </a:solidFill>
              <a:latin typeface="Calibri"/>
            </a:endParaRPr>
          </a:p>
        </p:txBody>
      </p:sp>
      <p:pic>
        <p:nvPicPr>
          <p:cNvPr id="55" name="object 4"/>
          <p:cNvPicPr/>
          <p:nvPr/>
        </p:nvPicPr>
        <p:blipFill>
          <a:blip r:embed="rId2"/>
          <a:stretch/>
        </p:blipFill>
        <p:spPr>
          <a:xfrm>
            <a:off x="8467560" y="237960"/>
            <a:ext cx="3721320" cy="2084400"/>
          </a:xfrm>
          <a:prstGeom prst="rect">
            <a:avLst/>
          </a:prstGeom>
          <a:ln w="0">
            <a:noFill/>
          </a:ln>
        </p:spPr>
      </p:pic>
      <p:pic>
        <p:nvPicPr>
          <p:cNvPr id="56" name="object 5"/>
          <p:cNvPicPr/>
          <p:nvPr/>
        </p:nvPicPr>
        <p:blipFill>
          <a:blip r:embed="rId3"/>
          <a:stretch/>
        </p:blipFill>
        <p:spPr>
          <a:xfrm>
            <a:off x="10140840" y="5835600"/>
            <a:ext cx="1792440" cy="722520"/>
          </a:xfrm>
          <a:prstGeom prst="rect">
            <a:avLst/>
          </a:prstGeom>
          <a:ln w="0">
            <a:noFill/>
          </a:ln>
        </p:spPr>
      </p:pic>
      <p:sp>
        <p:nvSpPr>
          <p:cNvPr id="57" name="object 3"/>
          <p:cNvSpPr/>
          <p:nvPr/>
        </p:nvSpPr>
        <p:spPr>
          <a:xfrm>
            <a:off x="917640" y="1876320"/>
            <a:ext cx="8988480" cy="5935756"/>
          </a:xfrm>
          <a:prstGeom prst="rect">
            <a:avLst/>
          </a:prstGeom>
          <a:noFill/>
          <a:ln w="0">
            <a:noFill/>
          </a:ln>
        </p:spPr>
        <p:style>
          <a:lnRef idx="0">
            <a:scrgbClr r="0" g="0" b="0"/>
          </a:lnRef>
          <a:fillRef idx="0">
            <a:scrgbClr r="0" g="0" b="0"/>
          </a:fillRef>
          <a:effectRef idx="0">
            <a:scrgbClr r="0" g="0" b="0"/>
          </a:effectRef>
          <a:fontRef idx="minor"/>
        </p:style>
        <p:txBody>
          <a:bodyPr lIns="0" tIns="14760" rIns="0" bIns="0" anchor="t">
            <a:spAutoFit/>
          </a:bodyPr>
          <a:lstStyle/>
          <a:p>
            <a:pPr marL="12600">
              <a:lnSpc>
                <a:spcPct val="100000"/>
              </a:lnSpc>
              <a:spcBef>
                <a:spcPts val="11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1300" b="1" strike="noStrike" spc="-1" dirty="0" err="1">
                <a:solidFill>
                  <a:srgbClr val="000000"/>
                </a:solidFill>
                <a:latin typeface="Tahoma"/>
                <a:ea typeface="Tahoma"/>
              </a:rPr>
              <a:t>Highlights</a:t>
            </a:r>
            <a:endParaRPr lang="en-US" sz="1300" b="0" strike="noStrike" spc="-1" dirty="0">
              <a:solidFill>
                <a:srgbClr val="000000"/>
              </a:solidFill>
              <a:latin typeface="Arial"/>
            </a:endParaRPr>
          </a:p>
          <a:p>
            <a:pPr marL="12600">
              <a:lnSpc>
                <a:spcPct val="100000"/>
              </a:lnSpc>
              <a:spcBef>
                <a:spcPts val="1412"/>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fi-FI" sz="1300" b="0" strike="noStrike" spc="-1" dirty="0">
                <a:solidFill>
                  <a:srgbClr val="000000"/>
                </a:solidFill>
                <a:latin typeface="Lucida Sans Unicode"/>
                <a:ea typeface="Lucida Sans Unicode"/>
              </a:rPr>
              <a:t> </a:t>
            </a:r>
            <a:r>
              <a:rPr lang="fi-FI" sz="1200" b="0" strike="noStrike" spc="-1" dirty="0">
                <a:solidFill>
                  <a:srgbClr val="000000"/>
                </a:solidFill>
                <a:latin typeface="Lucida Sans Unicode"/>
                <a:ea typeface="Lucida Sans Unicode"/>
              </a:rPr>
              <a:t>One continuous path </a:t>
            </a:r>
            <a:r>
              <a:rPr lang="fi-FI" sz="1200" b="0" strike="noStrike" spc="-1" dirty="0" err="1">
                <a:solidFill>
                  <a:srgbClr val="000000"/>
                </a:solidFill>
                <a:latin typeface="Lucida Sans Unicode"/>
                <a:ea typeface="Lucida Sans Unicode"/>
              </a:rPr>
              <a:t>from</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pre-primary</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all</a:t>
            </a:r>
            <a:r>
              <a:rPr lang="fi-FI" sz="1200" b="0" strike="noStrike" spc="-1" dirty="0">
                <a:solidFill>
                  <a:srgbClr val="000000"/>
                </a:solidFill>
                <a:latin typeface="Lucida Sans Unicode"/>
                <a:ea typeface="Lucida Sans Unicode"/>
              </a:rPr>
              <a:t> the </a:t>
            </a:r>
            <a:r>
              <a:rPr lang="fi-FI" sz="1200" b="0" strike="noStrike" spc="-1" dirty="0" err="1">
                <a:solidFill>
                  <a:srgbClr val="000000"/>
                </a:solidFill>
                <a:latin typeface="Lucida Sans Unicode"/>
                <a:ea typeface="Lucida Sans Unicode"/>
              </a:rPr>
              <a:t>way</a:t>
            </a:r>
            <a:r>
              <a:rPr lang="fi-FI" sz="1200" b="0" strike="noStrike" spc="-1" dirty="0">
                <a:solidFill>
                  <a:srgbClr val="000000"/>
                </a:solidFill>
                <a:latin typeface="Lucida Sans Unicode"/>
                <a:ea typeface="Lucida Sans Unicode"/>
              </a:rPr>
              <a:t> to upper secondary school, in the </a:t>
            </a:r>
            <a:r>
              <a:rPr lang="fi-FI" sz="1200" b="0" strike="noStrike" spc="-1" dirty="0" err="1">
                <a:solidFill>
                  <a:srgbClr val="000000"/>
                </a:solidFill>
                <a:latin typeface="Lucida Sans Unicode"/>
                <a:ea typeface="Lucida Sans Unicode"/>
              </a:rPr>
              <a:t>same</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community</a:t>
            </a:r>
            <a:endParaRPr lang="en-US" sz="1200" b="0" strike="noStrike" spc="-1" dirty="0">
              <a:solidFill>
                <a:srgbClr val="000000"/>
              </a:solidFill>
              <a:latin typeface="Arial"/>
            </a:endParaRPr>
          </a:p>
          <a:p>
            <a:pPr marL="12600">
              <a:lnSpc>
                <a:spcPct val="100000"/>
              </a:lnSpc>
              <a:spcBef>
                <a:spcPts val="1400"/>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0" strike="noStrike" spc="-1" dirty="0">
                <a:solidFill>
                  <a:srgbClr val="000000"/>
                </a:solidFill>
                <a:latin typeface="Lucida Sans Unicode"/>
                <a:ea typeface="Lucida Sans Unicode"/>
              </a:rPr>
              <a:t> Small, personal school </a:t>
            </a:r>
            <a:r>
              <a:rPr lang="fi-FI" sz="1200" b="0" strike="noStrike" spc="-1" dirty="0" err="1">
                <a:solidFill>
                  <a:srgbClr val="000000"/>
                </a:solidFill>
                <a:latin typeface="Lucida Sans Unicode"/>
                <a:ea typeface="Lucida Sans Unicode"/>
              </a:rPr>
              <a:t>units</a:t>
            </a:r>
            <a:r>
              <a:rPr lang="fi-FI" sz="1200" b="0" strike="noStrike" spc="-1" dirty="0">
                <a:solidFill>
                  <a:srgbClr val="000000"/>
                </a:solidFill>
                <a:latin typeface="Lucida Sans Unicode"/>
                <a:ea typeface="Lucida Sans Unicode"/>
              </a:rPr>
              <a:t> where </a:t>
            </a:r>
            <a:r>
              <a:rPr lang="fi-FI" sz="1200" b="0" strike="noStrike" spc="-1" dirty="0" err="1">
                <a:solidFill>
                  <a:srgbClr val="000000"/>
                </a:solidFill>
                <a:latin typeface="Lucida Sans Unicode"/>
                <a:ea typeface="Lucida Sans Unicode"/>
              </a:rPr>
              <a:t>every</a:t>
            </a:r>
            <a:r>
              <a:rPr lang="fi-FI" sz="1200" b="0" strike="noStrike" spc="-1" dirty="0">
                <a:solidFill>
                  <a:srgbClr val="000000"/>
                </a:solidFill>
                <a:latin typeface="Lucida Sans Unicode"/>
                <a:ea typeface="Lucida Sans Unicode"/>
              </a:rPr>
              <a:t> teacher </a:t>
            </a:r>
            <a:r>
              <a:rPr lang="fi-FI" sz="1200" b="0" strike="noStrike" spc="-1" dirty="0" err="1">
                <a:solidFill>
                  <a:srgbClr val="000000"/>
                </a:solidFill>
                <a:latin typeface="Lucida Sans Unicode"/>
                <a:ea typeface="Lucida Sans Unicode"/>
              </a:rPr>
              <a:t>knows</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every</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pupil</a:t>
            </a:r>
            <a:r>
              <a:rPr lang="fi-FI" sz="1200" b="0" strike="noStrike" spc="-1" dirty="0">
                <a:solidFill>
                  <a:srgbClr val="000000"/>
                </a:solidFill>
                <a:latin typeface="Lucida Sans Unicode"/>
                <a:ea typeface="Lucida Sans Unicode"/>
              </a:rPr>
              <a:t> and </a:t>
            </a:r>
            <a:r>
              <a:rPr lang="fi-FI" sz="1200" b="0" strike="noStrike" spc="-1" dirty="0" err="1">
                <a:solidFill>
                  <a:srgbClr val="000000"/>
                </a:solidFill>
                <a:latin typeface="Lucida Sans Unicode"/>
                <a:ea typeface="Lucida Sans Unicode"/>
              </a:rPr>
              <a:t>family</a:t>
            </a:r>
            <a:endParaRPr lang="en-US" sz="1200" b="0" strike="noStrike" spc="-1" dirty="0">
              <a:solidFill>
                <a:srgbClr val="000000"/>
              </a:solidFill>
              <a:latin typeface="Arial"/>
            </a:endParaRPr>
          </a:p>
          <a:p>
            <a:pPr marL="12600">
              <a:lnSpc>
                <a:spcPct val="125000"/>
              </a:lnSpc>
              <a:spcBef>
                <a:spcPts val="1012"/>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Specialised</a:t>
            </a:r>
            <a:r>
              <a:rPr lang="fi-FI" sz="1200" b="0" strike="noStrike" spc="-1" dirty="0">
                <a:solidFill>
                  <a:srgbClr val="000000"/>
                </a:solidFill>
                <a:latin typeface="Lucida Sans Unicode"/>
                <a:ea typeface="Lucida Sans Unicode"/>
              </a:rPr>
              <a:t> Russian language and culture teaching — the </a:t>
            </a:r>
            <a:r>
              <a:rPr lang="fi-FI" sz="1200" b="0" strike="noStrike" spc="-1" dirty="0" err="1">
                <a:solidFill>
                  <a:srgbClr val="000000"/>
                </a:solidFill>
                <a:latin typeface="Lucida Sans Unicode"/>
                <a:ea typeface="Lucida Sans Unicode"/>
              </a:rPr>
              <a:t>only</a:t>
            </a:r>
            <a:r>
              <a:rPr lang="fi-FI" sz="1200" b="0" strike="noStrike" spc="-1" dirty="0">
                <a:solidFill>
                  <a:srgbClr val="000000"/>
                </a:solidFill>
                <a:latin typeface="Lucida Sans Unicode"/>
                <a:ea typeface="Lucida Sans Unicode"/>
              </a:rPr>
              <a:t> school of </a:t>
            </a:r>
            <a:r>
              <a:rPr lang="fi-FI" sz="1200" b="0" strike="noStrike" spc="-1" dirty="0" err="1">
                <a:solidFill>
                  <a:srgbClr val="000000"/>
                </a:solidFill>
                <a:latin typeface="Lucida Sans Unicode"/>
                <a:ea typeface="Lucida Sans Unicode"/>
              </a:rPr>
              <a:t>its</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kind</a:t>
            </a:r>
            <a:r>
              <a:rPr lang="fi-FI" sz="1200" b="0" strike="noStrike" spc="-1" dirty="0">
                <a:solidFill>
                  <a:srgbClr val="000000"/>
                </a:solidFill>
                <a:latin typeface="Lucida Sans Unicode"/>
                <a:ea typeface="Lucida Sans Unicode"/>
              </a:rPr>
              <a:t> outside the Helsinki </a:t>
            </a:r>
            <a:r>
              <a:rPr lang="fi-FI" sz="1200" b="0" strike="noStrike" spc="-1" dirty="0" err="1">
                <a:solidFill>
                  <a:srgbClr val="000000"/>
                </a:solidFill>
                <a:latin typeface="Lucida Sans Unicode"/>
                <a:ea typeface="Lucida Sans Unicode"/>
              </a:rPr>
              <a:t>region</a:t>
            </a:r>
            <a:endParaRPr lang="en-US" sz="1200" b="0" strike="noStrike" spc="-1" dirty="0">
              <a:solidFill>
                <a:srgbClr val="000000"/>
              </a:solidFill>
              <a:latin typeface="Arial"/>
            </a:endParaRPr>
          </a:p>
          <a:p>
            <a:pPr marL="12600">
              <a:lnSpc>
                <a:spcPct val="125000"/>
              </a:lnSpc>
              <a:spcBef>
                <a:spcPts val="1012"/>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0" strike="noStrike" spc="-1" dirty="0">
                <a:solidFill>
                  <a:srgbClr val="000000"/>
                </a:solidFill>
                <a:latin typeface="Lucida Sans Unicode"/>
                <a:ea typeface="Lucida Sans Unicode"/>
              </a:rPr>
              <a:t> English </a:t>
            </a:r>
            <a:r>
              <a:rPr lang="fi-FI" sz="1200" b="0" strike="noStrike" spc="-1" dirty="0" err="1">
                <a:solidFill>
                  <a:srgbClr val="000000"/>
                </a:solidFill>
                <a:latin typeface="Lucida Sans Unicode"/>
                <a:ea typeface="Lucida Sans Unicode"/>
              </a:rPr>
              <a:t>studied</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from</a:t>
            </a:r>
            <a:r>
              <a:rPr lang="fi-FI" sz="1200" b="0" strike="noStrike" spc="-1" dirty="0">
                <a:solidFill>
                  <a:srgbClr val="000000"/>
                </a:solidFill>
                <a:latin typeface="Lucida Sans Unicode"/>
                <a:ea typeface="Lucida Sans Unicode"/>
              </a:rPr>
              <a:t> grade 3, and </a:t>
            </a:r>
            <a:r>
              <a:rPr lang="fi-FI" sz="1200" b="0" strike="noStrike" spc="-1" dirty="0" err="1">
                <a:solidFill>
                  <a:srgbClr val="000000"/>
                </a:solidFill>
                <a:latin typeface="Lucida Sans Unicode"/>
                <a:ea typeface="Lucida Sans Unicode"/>
              </a:rPr>
              <a:t>Swedish</a:t>
            </a:r>
            <a:r>
              <a:rPr lang="fi-FI" sz="1200" b="0" strike="noStrike" spc="-1" dirty="0">
                <a:solidFill>
                  <a:srgbClr val="000000"/>
                </a:solidFill>
                <a:latin typeface="Lucida Sans Unicode"/>
                <a:ea typeface="Lucida Sans Unicode"/>
              </a:rPr>
              <a:t> and </a:t>
            </a:r>
            <a:r>
              <a:rPr lang="fi-FI" sz="1200" b="0" strike="noStrike" spc="-1" dirty="0" err="1">
                <a:solidFill>
                  <a:srgbClr val="000000"/>
                </a:solidFill>
                <a:latin typeface="Lucida Sans Unicode"/>
                <a:ea typeface="Lucida Sans Unicode"/>
              </a:rPr>
              <a:t>other</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languages</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added</a:t>
            </a:r>
            <a:r>
              <a:rPr lang="fi-FI" sz="1200" b="0" strike="noStrike" spc="-1" dirty="0">
                <a:solidFill>
                  <a:srgbClr val="000000"/>
                </a:solidFill>
                <a:latin typeface="Lucida Sans Unicode"/>
                <a:ea typeface="Lucida Sans Unicode"/>
              </a:rPr>
              <a:t> as </a:t>
            </a:r>
            <a:r>
              <a:rPr lang="fi-FI" sz="1200" b="0" strike="noStrike" spc="-1" dirty="0" err="1">
                <a:solidFill>
                  <a:srgbClr val="000000"/>
                </a:solidFill>
                <a:latin typeface="Lucida Sans Unicode"/>
                <a:ea typeface="Lucida Sans Unicode"/>
              </a:rPr>
              <a:t>students</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grow</a:t>
            </a:r>
            <a:endParaRPr lang="en-US" sz="1200" b="0" strike="noStrike" spc="-1" dirty="0">
              <a:solidFill>
                <a:srgbClr val="000000"/>
              </a:solidFill>
              <a:latin typeface="Arial"/>
            </a:endParaRPr>
          </a:p>
          <a:p>
            <a:pPr marL="12600">
              <a:lnSpc>
                <a:spcPct val="125000"/>
              </a:lnSpc>
              <a:spcBef>
                <a:spcPts val="1012"/>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0" strike="noStrike" spc="-1" dirty="0">
                <a:solidFill>
                  <a:srgbClr val="000000"/>
                </a:solidFill>
                <a:latin typeface="Lucida Sans Unicode"/>
                <a:ea typeface="Lucida Sans Unicode"/>
              </a:rPr>
              <a:t> Real </a:t>
            </a:r>
            <a:r>
              <a:rPr lang="fi-FI" sz="1200" b="0" strike="noStrike" spc="-1" dirty="0" err="1">
                <a:solidFill>
                  <a:srgbClr val="000000"/>
                </a:solidFill>
                <a:latin typeface="Lucida Sans Unicode"/>
                <a:ea typeface="Lucida Sans Unicode"/>
              </a:rPr>
              <a:t>international</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experience</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through</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study</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trips</a:t>
            </a:r>
            <a:r>
              <a:rPr lang="fi-FI" sz="1200" b="0" strike="noStrike" spc="-1" dirty="0">
                <a:solidFill>
                  <a:srgbClr val="000000"/>
                </a:solidFill>
                <a:latin typeface="Lucida Sans Unicode"/>
                <a:ea typeface="Lucida Sans Unicode"/>
              </a:rPr>
              <a:t> — </a:t>
            </a:r>
            <a:r>
              <a:rPr lang="fi-FI" sz="1200" b="0" strike="noStrike" spc="-1" dirty="0" err="1">
                <a:solidFill>
                  <a:srgbClr val="000000"/>
                </a:solidFill>
                <a:latin typeface="Lucida Sans Unicode"/>
                <a:ea typeface="Lucida Sans Unicode"/>
              </a:rPr>
              <a:t>including</a:t>
            </a:r>
            <a:r>
              <a:rPr lang="fi-FI" sz="1200" b="0" strike="noStrike" spc="-1" dirty="0">
                <a:solidFill>
                  <a:srgbClr val="000000"/>
                </a:solidFill>
                <a:latin typeface="Lucida Sans Unicode"/>
                <a:ea typeface="Lucida Sans Unicode"/>
              </a:rPr>
              <a:t> a </a:t>
            </a:r>
            <a:r>
              <a:rPr lang="fi-FI" sz="1200" b="0" strike="noStrike" spc="-1" dirty="0" err="1">
                <a:solidFill>
                  <a:srgbClr val="000000"/>
                </a:solidFill>
                <a:latin typeface="Lucida Sans Unicode"/>
                <a:ea typeface="Lucida Sans Unicode"/>
              </a:rPr>
              <a:t>week</a:t>
            </a:r>
            <a:r>
              <a:rPr lang="fi-FI" sz="1200" b="0" strike="noStrike" spc="-1" dirty="0">
                <a:solidFill>
                  <a:srgbClr val="000000"/>
                </a:solidFill>
                <a:latin typeface="Lucida Sans Unicode"/>
                <a:ea typeface="Lucida Sans Unicode"/>
              </a:rPr>
              <a:t> in Bratislava and a </a:t>
            </a:r>
            <a:r>
              <a:rPr lang="fi-FI" sz="1200" b="0" strike="noStrike" spc="-1" dirty="0" err="1">
                <a:solidFill>
                  <a:srgbClr val="000000"/>
                </a:solidFill>
                <a:latin typeface="Lucida Sans Unicode"/>
                <a:ea typeface="Lucida Sans Unicode"/>
              </a:rPr>
              <a:t>week</a:t>
            </a:r>
            <a:r>
              <a:rPr lang="fi-FI" sz="1200" b="0" strike="noStrike" spc="-1" dirty="0">
                <a:solidFill>
                  <a:srgbClr val="000000"/>
                </a:solidFill>
                <a:latin typeface="Lucida Sans Unicode"/>
                <a:ea typeface="Lucida Sans Unicode"/>
              </a:rPr>
              <a:t> in Budapest </a:t>
            </a:r>
            <a:r>
              <a:rPr lang="fi-FI" sz="1200" b="0" strike="noStrike" spc="-1" dirty="0" err="1">
                <a:solidFill>
                  <a:srgbClr val="000000"/>
                </a:solidFill>
                <a:latin typeface="Lucida Sans Unicode"/>
                <a:ea typeface="Lucida Sans Unicode"/>
              </a:rPr>
              <a:t>during</a:t>
            </a:r>
            <a:r>
              <a:rPr lang="fi-FI" sz="1200" b="0" strike="noStrike" spc="-1" dirty="0">
                <a:solidFill>
                  <a:srgbClr val="000000"/>
                </a:solidFill>
                <a:latin typeface="Lucida Sans Unicode"/>
                <a:ea typeface="Lucida Sans Unicode"/>
              </a:rPr>
              <a:t> the lukio</a:t>
            </a:r>
            <a:endParaRPr lang="en-US" sz="1200" b="0" strike="noStrike" spc="-1" dirty="0">
              <a:solidFill>
                <a:srgbClr val="000000"/>
              </a:solidFill>
              <a:latin typeface="Arial"/>
            </a:endParaRPr>
          </a:p>
          <a:p>
            <a:pPr marL="12600">
              <a:lnSpc>
                <a:spcPct val="125000"/>
              </a:lnSpc>
              <a:spcBef>
                <a:spcPts val="1012"/>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Practical</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entrepreneurship</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education</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developed</a:t>
            </a:r>
            <a:r>
              <a:rPr lang="fi-FI" sz="1200" b="0" strike="noStrike" spc="-1" dirty="0">
                <a:solidFill>
                  <a:srgbClr val="000000"/>
                </a:solidFill>
                <a:latin typeface="Lucida Sans Unicode"/>
                <a:ea typeface="Lucida Sans Unicode"/>
              </a:rPr>
              <a:t> together with </a:t>
            </a:r>
            <a:r>
              <a:rPr lang="fi-FI" sz="1200" b="0" strike="noStrike" spc="-1" dirty="0" err="1">
                <a:solidFill>
                  <a:srgbClr val="000000"/>
                </a:solidFill>
                <a:latin typeface="Lucida Sans Unicode"/>
                <a:ea typeface="Lucida Sans Unicode"/>
              </a:rPr>
              <a:t>local</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companies</a:t>
            </a:r>
            <a:r>
              <a:rPr lang="fi-FI" sz="1200" b="0" strike="noStrike" spc="-1" dirty="0">
                <a:solidFill>
                  <a:srgbClr val="000000"/>
                </a:solidFill>
                <a:latin typeface="Lucida Sans Unicode"/>
                <a:ea typeface="Lucida Sans Unicode"/>
              </a:rPr>
              <a:t> and </a:t>
            </a:r>
            <a:r>
              <a:rPr lang="fi-FI" sz="1200" b="0" strike="noStrike" spc="-1" dirty="0" err="1">
                <a:solidFill>
                  <a:srgbClr val="000000"/>
                </a:solidFill>
                <a:latin typeface="Lucida Sans Unicode"/>
                <a:ea typeface="Lucida Sans Unicode"/>
              </a:rPr>
              <a:t>universities</a:t>
            </a:r>
            <a:endParaRPr lang="en-US" sz="1200" b="0" strike="noStrike" spc="-1" dirty="0">
              <a:solidFill>
                <a:srgbClr val="000000"/>
              </a:solidFill>
              <a:latin typeface="Arial"/>
            </a:endParaRPr>
          </a:p>
          <a:p>
            <a:pPr marL="12600">
              <a:lnSpc>
                <a:spcPct val="125000"/>
              </a:lnSpc>
              <a:spcBef>
                <a:spcPts val="1012"/>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0" strike="noStrike" spc="-1" dirty="0">
                <a:solidFill>
                  <a:srgbClr val="000000"/>
                </a:solidFill>
                <a:latin typeface="Lucida Sans Unicode"/>
                <a:ea typeface="Lucida Sans Unicode"/>
              </a:rPr>
              <a:t> A </a:t>
            </a:r>
            <a:r>
              <a:rPr lang="fi-FI" sz="1200" b="0" strike="noStrike" spc="-1" dirty="0" err="1">
                <a:solidFill>
                  <a:srgbClr val="000000"/>
                </a:solidFill>
                <a:latin typeface="Lucida Sans Unicode"/>
                <a:ea typeface="Lucida Sans Unicode"/>
              </a:rPr>
              <a:t>caring</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safe</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community</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that</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helps</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multicultural</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families</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settle</a:t>
            </a:r>
            <a:r>
              <a:rPr lang="fi-FI" sz="1200" b="0" strike="noStrike" spc="-1" dirty="0">
                <a:solidFill>
                  <a:srgbClr val="000000"/>
                </a:solidFill>
                <a:latin typeface="Lucida Sans Unicode"/>
                <a:ea typeface="Lucida Sans Unicode"/>
              </a:rPr>
              <a:t> into life in Finland</a:t>
            </a:r>
            <a:endParaRPr lang="en-US" sz="1200" b="0" strike="noStrike" spc="-1" dirty="0">
              <a:solidFill>
                <a:srgbClr val="000000"/>
              </a:solidFill>
              <a:latin typeface="Arial"/>
            </a:endParaRPr>
          </a:p>
          <a:p>
            <a:pPr marL="12600">
              <a:lnSpc>
                <a:spcPct val="125000"/>
              </a:lnSpc>
              <a:spcBef>
                <a:spcPts val="1012"/>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0" strike="noStrike" spc="-1" dirty="0">
                <a:solidFill>
                  <a:srgbClr val="000000"/>
                </a:solidFill>
                <a:latin typeface="Lucida Sans Unicode"/>
                <a:ea typeface="Lucida Sans Unicode"/>
              </a:rPr>
              <a:t> A private school </a:t>
            </a:r>
            <a:r>
              <a:rPr lang="fi-FI" sz="1200" b="0" strike="noStrike" spc="-1" dirty="0" err="1">
                <a:solidFill>
                  <a:srgbClr val="000000"/>
                </a:solidFill>
                <a:latin typeface="Lucida Sans Unicode"/>
                <a:ea typeface="Lucida Sans Unicode"/>
              </a:rPr>
              <a:t>that</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follows</a:t>
            </a:r>
            <a:r>
              <a:rPr lang="fi-FI" sz="1200" b="0" strike="noStrike" spc="-1" dirty="0">
                <a:solidFill>
                  <a:srgbClr val="000000"/>
                </a:solidFill>
                <a:latin typeface="Lucida Sans Unicode"/>
                <a:ea typeface="Lucida Sans Unicode"/>
              </a:rPr>
              <a:t> the </a:t>
            </a:r>
            <a:r>
              <a:rPr lang="fi-FI" sz="1200" b="0" strike="noStrike" spc="-1" dirty="0" err="1">
                <a:solidFill>
                  <a:srgbClr val="000000"/>
                </a:solidFill>
                <a:latin typeface="Lucida Sans Unicode"/>
                <a:ea typeface="Lucida Sans Unicode"/>
              </a:rPr>
              <a:t>Finnish</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national</a:t>
            </a:r>
            <a:r>
              <a:rPr lang="fi-FI" sz="1200" b="0" strike="noStrike" spc="-1" dirty="0">
                <a:solidFill>
                  <a:srgbClr val="000000"/>
                </a:solidFill>
                <a:latin typeface="Lucida Sans Unicode"/>
                <a:ea typeface="Lucida Sans Unicode"/>
              </a:rPr>
              <a:t> curriculum, </a:t>
            </a:r>
            <a:r>
              <a:rPr lang="fi-FI" sz="1200" b="0" strike="noStrike" spc="-1" dirty="0" err="1">
                <a:solidFill>
                  <a:srgbClr val="000000"/>
                </a:solidFill>
                <a:latin typeface="Lucida Sans Unicode"/>
                <a:ea typeface="Lucida Sans Unicode"/>
              </a:rPr>
              <a:t>working</a:t>
            </a:r>
            <a:r>
              <a:rPr lang="fi-FI" sz="1200" b="0" strike="noStrike" spc="-1" dirty="0">
                <a:solidFill>
                  <a:srgbClr val="000000"/>
                </a:solidFill>
                <a:latin typeface="Lucida Sans Unicode"/>
                <a:ea typeface="Lucida Sans Unicode"/>
              </a:rPr>
              <a:t> with </a:t>
            </a:r>
            <a:r>
              <a:rPr lang="fi-FI" sz="1200" b="0" strike="noStrike" spc="-1" dirty="0" err="1">
                <a:solidFill>
                  <a:srgbClr val="000000"/>
                </a:solidFill>
                <a:latin typeface="Lucida Sans Unicode"/>
                <a:ea typeface="Lucida Sans Unicode"/>
              </a:rPr>
              <a:t>state</a:t>
            </a:r>
            <a:r>
              <a:rPr lang="fi-FI" sz="1200" b="0" strike="noStrike" spc="-1" dirty="0">
                <a:solidFill>
                  <a:srgbClr val="000000"/>
                </a:solidFill>
                <a:latin typeface="Lucida Sans Unicode"/>
                <a:ea typeface="Lucida Sans Unicode"/>
              </a:rPr>
              <a:t> and </a:t>
            </a:r>
            <a:r>
              <a:rPr lang="fi-FI" sz="1200" b="0" strike="noStrike" spc="-1" dirty="0" err="1">
                <a:solidFill>
                  <a:srgbClr val="000000"/>
                </a:solidFill>
                <a:latin typeface="Lucida Sans Unicode"/>
                <a:ea typeface="Lucida Sans Unicode"/>
              </a:rPr>
              <a:t>local</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authorities</a:t>
            </a:r>
            <a:endParaRPr lang="en-US" sz="1200" b="0" strike="noStrike" spc="-1" dirty="0">
              <a:solidFill>
                <a:srgbClr val="000000"/>
              </a:solidFill>
              <a:latin typeface="Arial"/>
            </a:endParaRPr>
          </a:p>
          <a:p>
            <a:pPr marL="12600">
              <a:lnSpc>
                <a:spcPct val="125000"/>
              </a:lnSpc>
              <a:spcBef>
                <a:spcPts val="1012"/>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Selective</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admission</a:t>
            </a:r>
            <a:r>
              <a:rPr lang="fi-FI" sz="1200" b="0" strike="noStrike" spc="-1" dirty="0">
                <a:solidFill>
                  <a:srgbClr val="000000"/>
                </a:solidFill>
                <a:latin typeface="Lucida Sans Unicode"/>
                <a:ea typeface="Lucida Sans Unicode"/>
              </a:rPr>
              <a:t> </a:t>
            </a:r>
            <a:endParaRPr lang="fi-FI" sz="1200" spc="-1" dirty="0">
              <a:solidFill>
                <a:srgbClr val="000000"/>
              </a:solidFill>
              <a:latin typeface="Lucida Sans Unicode"/>
              <a:ea typeface="Lucida Sans Unicode"/>
            </a:endParaRPr>
          </a:p>
          <a:p>
            <a:pPr marL="12600">
              <a:lnSpc>
                <a:spcPct val="125000"/>
              </a:lnSpc>
              <a:spcBef>
                <a:spcPts val="1012"/>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0" strike="noStrike" spc="-1" dirty="0">
                <a:solidFill>
                  <a:srgbClr val="000000"/>
                </a:solidFill>
                <a:latin typeface="Lucida Sans Unicode"/>
                <a:ea typeface="Lucida Sans Unicode"/>
              </a:rPr>
              <a:t>’114 lukio </a:t>
            </a:r>
            <a:r>
              <a:rPr lang="fi-FI" sz="1200" b="0" strike="noStrike" spc="-1" dirty="0" err="1">
                <a:solidFill>
                  <a:srgbClr val="000000"/>
                </a:solidFill>
                <a:latin typeface="Lucida Sans Unicode"/>
                <a:ea typeface="Lucida Sans Unicode"/>
              </a:rPr>
              <a:t>students</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working</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toward</a:t>
            </a:r>
            <a:r>
              <a:rPr lang="fi-FI" sz="1200" b="0" strike="noStrike" spc="-1" dirty="0">
                <a:solidFill>
                  <a:srgbClr val="000000"/>
                </a:solidFill>
                <a:latin typeface="Lucida Sans Unicode"/>
                <a:ea typeface="Lucida Sans Unicode"/>
              </a:rPr>
              <a:t> the </a:t>
            </a:r>
            <a:r>
              <a:rPr lang="fi-FI" sz="1200" b="0" strike="noStrike" spc="-1" dirty="0" err="1">
                <a:solidFill>
                  <a:srgbClr val="000000"/>
                </a:solidFill>
                <a:latin typeface="Lucida Sans Unicode"/>
                <a:ea typeface="Lucida Sans Unicode"/>
              </a:rPr>
              <a:t>Finnish</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matriculation</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exam</a:t>
            </a:r>
            <a:r>
              <a:rPr lang="fi-FI" sz="1200" b="0" strike="noStrike" spc="-1" dirty="0">
                <a:solidFill>
                  <a:srgbClr val="000000"/>
                </a:solidFill>
                <a:latin typeface="Lucida Sans Unicode"/>
                <a:ea typeface="Lucida Sans Unicode"/>
              </a:rPr>
              <a:t>, on a </a:t>
            </a:r>
            <a:r>
              <a:rPr lang="fi-FI" sz="1200" b="0" strike="noStrike" spc="-1" dirty="0" err="1">
                <a:solidFill>
                  <a:srgbClr val="000000"/>
                </a:solidFill>
                <a:latin typeface="Lucida Sans Unicode"/>
                <a:ea typeface="Lucida Sans Unicode"/>
              </a:rPr>
              <a:t>full</a:t>
            </a:r>
            <a:r>
              <a:rPr lang="fi-FI" sz="1200" b="0" strike="noStrike" spc="-1" dirty="0">
                <a:solidFill>
                  <a:srgbClr val="000000"/>
                </a:solidFill>
                <a:latin typeface="Lucida Sans Unicode"/>
                <a:ea typeface="Lucida Sans Unicode"/>
              </a:rPr>
              <a:t> 75-course </a:t>
            </a:r>
            <a:r>
              <a:rPr lang="fi-FI" sz="1200" b="0" strike="noStrike" spc="-1" dirty="0" err="1">
                <a:solidFill>
                  <a:srgbClr val="000000"/>
                </a:solidFill>
                <a:latin typeface="Lucida Sans Unicode"/>
                <a:ea typeface="Lucida Sans Unicode"/>
              </a:rPr>
              <a:t>study</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plan</a:t>
            </a:r>
            <a:endParaRPr lang="en-US" sz="1200" b="0" strike="noStrike" spc="-1" dirty="0">
              <a:solidFill>
                <a:srgbClr val="000000"/>
              </a:solidFill>
              <a:latin typeface="Arial"/>
            </a:endParaRPr>
          </a:p>
          <a:p>
            <a:pPr marL="12600">
              <a:lnSpc>
                <a:spcPct val="125000"/>
              </a:lnSpc>
              <a:spcBef>
                <a:spcPts val="1012"/>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Graduates</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who</a:t>
            </a:r>
            <a:r>
              <a:rPr lang="fi-FI" sz="1200" b="0" strike="noStrike" spc="-1" dirty="0">
                <a:solidFill>
                  <a:srgbClr val="000000"/>
                </a:solidFill>
                <a:latin typeface="Lucida Sans Unicode"/>
                <a:ea typeface="Lucida Sans Unicode"/>
              </a:rPr>
              <a:t> go on to </a:t>
            </a:r>
            <a:r>
              <a:rPr lang="fi-FI" sz="1200" b="0" strike="noStrike" spc="-1" dirty="0" err="1">
                <a:solidFill>
                  <a:srgbClr val="000000"/>
                </a:solidFill>
                <a:latin typeface="Lucida Sans Unicode"/>
                <a:ea typeface="Lucida Sans Unicode"/>
              </a:rPr>
              <a:t>study</a:t>
            </a:r>
            <a:r>
              <a:rPr lang="fi-FI" sz="1200" b="0" strike="noStrike" spc="-1" dirty="0">
                <a:solidFill>
                  <a:srgbClr val="000000"/>
                </a:solidFill>
                <a:latin typeface="Lucida Sans Unicode"/>
                <a:ea typeface="Lucida Sans Unicode"/>
              </a:rPr>
              <a:t> and </a:t>
            </a:r>
            <a:r>
              <a:rPr lang="fi-FI" sz="1200" b="0" strike="noStrike" spc="-1" dirty="0" err="1">
                <a:solidFill>
                  <a:srgbClr val="000000"/>
                </a:solidFill>
                <a:latin typeface="Lucida Sans Unicode"/>
                <a:ea typeface="Lucida Sans Unicode"/>
              </a:rPr>
              <a:t>work</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all</a:t>
            </a:r>
            <a:r>
              <a:rPr lang="fi-FI" sz="1200" b="0" strike="noStrike" spc="-1" dirty="0">
                <a:solidFill>
                  <a:srgbClr val="000000"/>
                </a:solidFill>
                <a:latin typeface="Lucida Sans Unicode"/>
                <a:ea typeface="Lucida Sans Unicode"/>
              </a:rPr>
              <a:t> </a:t>
            </a:r>
            <a:r>
              <a:rPr lang="fi-FI" sz="1200" b="0" strike="noStrike" spc="-1" dirty="0" err="1">
                <a:solidFill>
                  <a:srgbClr val="000000"/>
                </a:solidFill>
                <a:latin typeface="Lucida Sans Unicode"/>
                <a:ea typeface="Lucida Sans Unicode"/>
              </a:rPr>
              <a:t>over</a:t>
            </a:r>
            <a:r>
              <a:rPr lang="fi-FI" sz="1200" b="0" strike="noStrike" spc="-1" dirty="0">
                <a:solidFill>
                  <a:srgbClr val="000000"/>
                </a:solidFill>
                <a:latin typeface="Lucida Sans Unicode"/>
                <a:ea typeface="Lucida Sans Unicode"/>
              </a:rPr>
              <a:t> the world</a:t>
            </a:r>
            <a:endParaRPr lang="en-US" sz="1200" b="0" strike="noStrike" spc="-1" dirty="0">
              <a:solidFill>
                <a:srgbClr val="000000"/>
              </a:solidFill>
              <a:latin typeface="Arial"/>
            </a:endParaRPr>
          </a:p>
          <a:p>
            <a:pPr marL="12600">
              <a:lnSpc>
                <a:spcPct val="125000"/>
              </a:lnSpc>
              <a:spcBef>
                <a:spcPts val="1012"/>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300" b="0" strike="noStrike" spc="-1" dirty="0">
              <a:solidFill>
                <a:srgbClr val="000000"/>
              </a:solidFill>
              <a:latin typeface="Arial"/>
            </a:endParaRPr>
          </a:p>
          <a:p>
            <a:pPr marL="12600">
              <a:lnSpc>
                <a:spcPct val="125000"/>
              </a:lnSpc>
              <a:spcBef>
                <a:spcPts val="1012"/>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300" b="0" strike="noStrike" spc="-1" dirty="0">
              <a:solidFill>
                <a:srgbClr val="000000"/>
              </a:solidFill>
              <a:latin typeface="Arial"/>
            </a:endParaRPr>
          </a:p>
          <a:p>
            <a:pPr marL="12600">
              <a:lnSpc>
                <a:spcPct val="125000"/>
              </a:lnSpc>
              <a:spcBef>
                <a:spcPts val="1012"/>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300" b="0" strike="noStrike" spc="-1" dirty="0">
              <a:solidFill>
                <a:srgbClr val="000000"/>
              </a:solidFill>
              <a:latin typeface="Arial"/>
            </a:endParaRPr>
          </a:p>
          <a:p>
            <a:pPr marL="12600">
              <a:lnSpc>
                <a:spcPct val="100000"/>
              </a:lnSpc>
              <a:spcBef>
                <a:spcPts val="1412"/>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300" b="0" strike="noStrike" spc="-1" dirty="0">
              <a:solidFill>
                <a:srgbClr val="000000"/>
              </a:solidFill>
              <a:latin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 name="object 2"/>
          <p:cNvSpPr/>
          <p:nvPr/>
        </p:nvSpPr>
        <p:spPr>
          <a:xfrm>
            <a:off x="0" y="0"/>
            <a:ext cx="12188880" cy="6858000"/>
          </a:xfrm>
          <a:custGeom>
            <a:avLst/>
            <a:gdLst/>
            <a:ahLst/>
            <a:cxnLst/>
            <a:rect l="l" t="t" r="r" b="b"/>
            <a:pathLst>
              <a:path w="12189460" h="6858000">
                <a:moveTo>
                  <a:pt x="12188952" y="0"/>
                </a:moveTo>
                <a:lnTo>
                  <a:pt x="0" y="0"/>
                </a:lnTo>
                <a:lnTo>
                  <a:pt x="0" y="6857998"/>
                </a:lnTo>
                <a:lnTo>
                  <a:pt x="12188952" y="6857998"/>
                </a:lnTo>
                <a:lnTo>
                  <a:pt x="12188952" y="0"/>
                </a:lnTo>
                <a:close/>
              </a:path>
            </a:pathLst>
          </a:custGeom>
          <a:solidFill>
            <a:srgbClr val="5D1E79"/>
          </a:solidFill>
          <a:ln w="0">
            <a:noFill/>
          </a:ln>
        </p:spPr>
        <p:style>
          <a:lnRef idx="0">
            <a:scrgbClr r="0" g="0" b="0"/>
          </a:lnRef>
          <a:fillRef idx="0">
            <a:scrgbClr r="0" g="0" b="0"/>
          </a:fillRef>
          <a:effectRef idx="0">
            <a:scrgbClr r="0" g="0" b="0"/>
          </a:effectRef>
          <a:fontRef idx="minor"/>
        </p:style>
        <p:txBody>
          <a:bodyPr lIns="0" tIns="0" rIns="0" bIns="0" anchor="t">
            <a:noAutofit/>
          </a:bodyPr>
          <a:lstStyle/>
          <a:p>
            <a:endParaRPr lang="en-US" sz="1800" b="0" strike="noStrike" spc="-1">
              <a:solidFill>
                <a:srgbClr val="000000"/>
              </a:solidFill>
              <a:latin typeface="Arial"/>
            </a:endParaRPr>
          </a:p>
        </p:txBody>
      </p:sp>
      <p:pic>
        <p:nvPicPr>
          <p:cNvPr id="59" name="object 3"/>
          <p:cNvPicPr/>
          <p:nvPr/>
        </p:nvPicPr>
        <p:blipFill>
          <a:blip r:embed="rId2"/>
          <a:stretch/>
        </p:blipFill>
        <p:spPr>
          <a:xfrm>
            <a:off x="0" y="704880"/>
            <a:ext cx="3876840" cy="2176560"/>
          </a:xfrm>
          <a:prstGeom prst="rect">
            <a:avLst/>
          </a:prstGeom>
          <a:ln w="0">
            <a:noFill/>
          </a:ln>
        </p:spPr>
      </p:pic>
      <p:pic>
        <p:nvPicPr>
          <p:cNvPr id="60" name="object 4"/>
          <p:cNvPicPr/>
          <p:nvPr/>
        </p:nvPicPr>
        <p:blipFill>
          <a:blip r:embed="rId3"/>
          <a:stretch/>
        </p:blipFill>
        <p:spPr>
          <a:xfrm>
            <a:off x="8312040" y="3968640"/>
            <a:ext cx="3876840" cy="2185920"/>
          </a:xfrm>
          <a:prstGeom prst="rect">
            <a:avLst/>
          </a:prstGeom>
          <a:ln w="0">
            <a:noFill/>
          </a:ln>
        </p:spPr>
      </p:pic>
      <p:pic>
        <p:nvPicPr>
          <p:cNvPr id="61" name="object 5"/>
          <p:cNvPicPr/>
          <p:nvPr/>
        </p:nvPicPr>
        <p:blipFill>
          <a:blip r:embed="rId4"/>
          <a:stretch/>
        </p:blipFill>
        <p:spPr>
          <a:xfrm>
            <a:off x="4535640" y="2441520"/>
            <a:ext cx="3117600" cy="1244520"/>
          </a:xfrm>
          <a:prstGeom prst="rect">
            <a:avLst/>
          </a:prstGeom>
          <a:ln w="0">
            <a:noFill/>
          </a:ln>
        </p:spPr>
      </p:pic>
      <p:sp>
        <p:nvSpPr>
          <p:cNvPr id="62" name="PlaceHolder 1"/>
          <p:cNvSpPr>
            <a:spLocks noGrp="1"/>
          </p:cNvSpPr>
          <p:nvPr>
            <p:ph type="title"/>
          </p:nvPr>
        </p:nvSpPr>
        <p:spPr>
          <a:xfrm>
            <a:off x="4347720" y="3943440"/>
            <a:ext cx="3497400" cy="388800"/>
          </a:xfrm>
          <a:prstGeom prst="rect">
            <a:avLst/>
          </a:prstGeom>
          <a:noFill/>
          <a:ln w="0">
            <a:noFill/>
          </a:ln>
        </p:spPr>
        <p:txBody>
          <a:bodyPr lIns="0" tIns="15840" rIns="0" bIns="0" anchor="t">
            <a:noAutofit/>
          </a:bodyPr>
          <a:lstStyle/>
          <a:p>
            <a:pPr marL="12600" indent="0" algn="ctr">
              <a:lnSpc>
                <a:spcPct val="100000"/>
              </a:lnSpc>
              <a:spcBef>
                <a:spcPts val="125"/>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i-FI" sz="2300" b="0" strike="noStrike" spc="-1">
                <a:solidFill>
                  <a:srgbClr val="FFFFFF"/>
                </a:solidFill>
                <a:latin typeface="Lucida Sans Unicode"/>
                <a:ea typeface="Lucida Sans Unicode"/>
              </a:rPr>
              <a:t>The world begins with us.</a:t>
            </a:r>
            <a:endParaRPr lang="en-US" sz="2300" b="0" strike="noStrike" spc="-1">
              <a:solidFill>
                <a:srgbClr val="1F497D"/>
              </a:solidFill>
              <a:latin typeface="Calibri"/>
            </a:endParaRPr>
          </a:p>
        </p:txBody>
      </p:sp>
    </p:spTree>
  </p:cSld>
  <p:clrMapOvr>
    <a:masterClrMapping/>
  </p:clrMapOvr>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184</TotalTime>
  <Words>1289</Words>
  <Application>Microsoft Office PowerPoint</Application>
  <PresentationFormat>Mukautettu</PresentationFormat>
  <Paragraphs>139</Paragraphs>
  <Slides>10</Slides>
  <Notes>0</Notes>
  <HiddenSlides>0</HiddenSlides>
  <MMClips>0</MMClips>
  <ScaleCrop>false</ScaleCrop>
  <HeadingPairs>
    <vt:vector size="6" baseType="variant">
      <vt:variant>
        <vt:lpstr>Käytetyt fontit</vt:lpstr>
      </vt:variant>
      <vt:variant>
        <vt:i4>6</vt:i4>
      </vt:variant>
      <vt:variant>
        <vt:lpstr>Teema</vt:lpstr>
      </vt:variant>
      <vt:variant>
        <vt:i4>3</vt:i4>
      </vt:variant>
      <vt:variant>
        <vt:lpstr>Dian otsikot</vt:lpstr>
      </vt:variant>
      <vt:variant>
        <vt:i4>10</vt:i4>
      </vt:variant>
    </vt:vector>
  </HeadingPairs>
  <TitlesOfParts>
    <vt:vector size="19" baseType="lpstr">
      <vt:lpstr>Arial</vt:lpstr>
      <vt:lpstr>Calibri</vt:lpstr>
      <vt:lpstr>Lucida Sans Unicode</vt:lpstr>
      <vt:lpstr>Tahoma</vt:lpstr>
      <vt:lpstr>Trebuchet MS</vt:lpstr>
      <vt:lpstr>Wingdings</vt:lpstr>
      <vt:lpstr>Office</vt:lpstr>
      <vt:lpstr>Office</vt:lpstr>
      <vt:lpstr>Office</vt:lpstr>
      <vt:lpstr>PowerPoint-esitys</vt:lpstr>
      <vt:lpstr>CONTENTS</vt:lpstr>
      <vt:lpstr>WHO WE ARE</vt:lpstr>
      <vt:lpstr>ONE SCHOOL, THREE STAGES </vt:lpstr>
      <vt:lpstr>Upper secondary school  </vt:lpstr>
      <vt:lpstr>Upper secondary school studies: modules and everyday essentials  </vt:lpstr>
      <vt:lpstr>Cooperation and our role in society   </vt:lpstr>
      <vt:lpstr>Facts and figures </vt:lpstr>
      <vt:lpstr>What makes families choose us  </vt:lpstr>
      <vt:lpstr>The world begins with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Katri Anttila</dc:creator>
  <cp:lastModifiedBy>Katri Anttila</cp:lastModifiedBy>
  <cp:revision>2</cp:revision>
  <dcterms:modified xsi:type="dcterms:W3CDTF">2026-09-08T10:27:12Z</dcterms:modified>
</cp:coreProperties>
</file>

<file path=docProps/core0.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2026-07-22T19:16:36Z</dcterms:created>
  <dc:creator>Emmi Siitari</dc:creator>
  <dc:description/>
  <dc:language>en-US</dc:language>
  <cp:lastModifiedBy>Geocom</cp:lastModifiedBy>
  <dcterms:modified xsi:type="dcterms:W3CDTF">2026-07-22T15:11:33Z</dcterms:modified>
  <cp:revision>19</cp:revision>
  <dc:subject/>
  <dc:title>PowerPoint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2026-06-12T00:00:00Z</vt:filetime>
  </property>
  <property fmtid="{D5CDD505-2E9C-101B-9397-08002B2CF9AE}" pid="3" name="LastSaved">
    <vt:filetime>2026-07-22T00:00:00Z</vt:filetime>
  </property>
</Properties>
</file>